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4"/>
  </p:sldMasterIdLst>
  <p:notesMasterIdLst>
    <p:notesMasterId r:id="rId35"/>
  </p:notesMasterIdLst>
  <p:sldIdLst>
    <p:sldId id="2134805198" r:id="rId5"/>
    <p:sldId id="2134805166" r:id="rId6"/>
    <p:sldId id="2134805158" r:id="rId7"/>
    <p:sldId id="2134805167" r:id="rId8"/>
    <p:sldId id="2134805168" r:id="rId9"/>
    <p:sldId id="2134805196" r:id="rId10"/>
    <p:sldId id="786" r:id="rId11"/>
    <p:sldId id="859" r:id="rId12"/>
    <p:sldId id="2134805181" r:id="rId13"/>
    <p:sldId id="2134805165" r:id="rId14"/>
    <p:sldId id="2134805183" r:id="rId15"/>
    <p:sldId id="2134805182" r:id="rId16"/>
    <p:sldId id="2134805180" r:id="rId17"/>
    <p:sldId id="1730" r:id="rId18"/>
    <p:sldId id="1724" r:id="rId19"/>
    <p:sldId id="2134805157" r:id="rId20"/>
    <p:sldId id="2134805173" r:id="rId21"/>
    <p:sldId id="2134805171" r:id="rId22"/>
    <p:sldId id="2134805193" r:id="rId23"/>
    <p:sldId id="2134805174" r:id="rId24"/>
    <p:sldId id="2134805186" r:id="rId25"/>
    <p:sldId id="2134805185" r:id="rId26"/>
    <p:sldId id="2134805184" r:id="rId27"/>
    <p:sldId id="2134805190" r:id="rId28"/>
    <p:sldId id="2134805189" r:id="rId29"/>
    <p:sldId id="2134805177" r:id="rId30"/>
    <p:sldId id="2134805187" r:id="rId31"/>
    <p:sldId id="958" r:id="rId32"/>
    <p:sldId id="2134805195" r:id="rId33"/>
    <p:sldId id="857" r:id="rId34"/>
  </p:sldIdLst>
  <p:sldSz cx="9144000" cy="5143500" type="screen16x9"/>
  <p:notesSz cx="7102475" cy="10231438"/>
  <p:custDataLst>
    <p:tags r:id="rId36"/>
  </p:custDataLst>
  <p:defaultTextStyle>
    <a:defPPr>
      <a:defRPr lang="en-US"/>
    </a:defPPr>
    <a:lvl1pPr marL="0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1pPr>
    <a:lvl2pPr marL="408099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2pPr>
    <a:lvl3pPr marL="816198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3pPr>
    <a:lvl4pPr marL="1224298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4pPr>
    <a:lvl5pPr marL="1632397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5pPr>
    <a:lvl6pPr marL="2040496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6pPr>
    <a:lvl7pPr marL="2448595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7pPr>
    <a:lvl8pPr marL="2856695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8pPr>
    <a:lvl9pPr marL="3264795" algn="l" defTabSz="408099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dixon" initials="md" lastIdx="1" clrIdx="0"/>
  <p:cmAuthor id="2" name="Mark" initials="M" lastIdx="1" clrIdx="1">
    <p:extLst>
      <p:ext uri="{19B8F6BF-5375-455C-9EA6-DF929625EA0E}">
        <p15:presenceInfo xmlns:p15="http://schemas.microsoft.com/office/powerpoint/2012/main" userId="Mar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4BE3D"/>
    <a:srgbClr val="B1AD37"/>
    <a:srgbClr val="E3CC1E"/>
    <a:srgbClr val="7F7F7F"/>
    <a:srgbClr val="92D050"/>
    <a:srgbClr val="D9D9D9"/>
    <a:srgbClr val="3B5567"/>
    <a:srgbClr val="2F563E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59" autoAdjust="0"/>
    <p:restoredTop sz="94249" autoAdjust="0"/>
  </p:normalViewPr>
  <p:slideViewPr>
    <p:cSldViewPr snapToGrid="0">
      <p:cViewPr varScale="1">
        <p:scale>
          <a:sx n="192" d="100"/>
          <a:sy n="192" d="100"/>
        </p:scale>
        <p:origin x="184" y="4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26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293" cy="513534"/>
          </a:xfrm>
          <a:prstGeom prst="rect">
            <a:avLst/>
          </a:prstGeom>
        </p:spPr>
        <p:txBody>
          <a:bodyPr vert="horz" lIns="94977" tIns="47488" rIns="94977" bIns="4748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524" y="1"/>
            <a:ext cx="3078293" cy="513534"/>
          </a:xfrm>
          <a:prstGeom prst="rect">
            <a:avLst/>
          </a:prstGeom>
        </p:spPr>
        <p:txBody>
          <a:bodyPr vert="horz" lIns="94977" tIns="47488" rIns="94977" bIns="47488" rtlCol="0"/>
          <a:lstStyle>
            <a:lvl1pPr algn="r">
              <a:defRPr sz="1200"/>
            </a:lvl1pPr>
          </a:lstStyle>
          <a:p>
            <a:fld id="{C72EAD59-59F9-4915-981A-AAAB42CB473D}" type="datetimeFigureOut">
              <a:rPr lang="en-GB" smtClean="0"/>
              <a:t>03/11/2023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77" tIns="47488" rIns="94977" bIns="4748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372"/>
            <a:ext cx="5681980" cy="4028138"/>
          </a:xfrm>
          <a:prstGeom prst="rect">
            <a:avLst/>
          </a:prstGeom>
        </p:spPr>
        <p:txBody>
          <a:bodyPr vert="horz" lIns="94977" tIns="47488" rIns="94977" bIns="4748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17906"/>
            <a:ext cx="3078293" cy="513534"/>
          </a:xfrm>
          <a:prstGeom prst="rect">
            <a:avLst/>
          </a:prstGeom>
        </p:spPr>
        <p:txBody>
          <a:bodyPr vert="horz" lIns="94977" tIns="47488" rIns="94977" bIns="4748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524" y="9717906"/>
            <a:ext cx="3078293" cy="513534"/>
          </a:xfrm>
          <a:prstGeom prst="rect">
            <a:avLst/>
          </a:prstGeom>
        </p:spPr>
        <p:txBody>
          <a:bodyPr vert="horz" lIns="94977" tIns="47488" rIns="94977" bIns="47488" rtlCol="0" anchor="b"/>
          <a:lstStyle>
            <a:lvl1pPr algn="r">
              <a:defRPr sz="1200"/>
            </a:lvl1pPr>
          </a:lstStyle>
          <a:p>
            <a:fld id="{EEDE2274-616E-4D97-BAB6-4CE6F80509E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20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1pPr>
    <a:lvl2pPr marL="366272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2pPr>
    <a:lvl3pPr marL="732542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3pPr>
    <a:lvl4pPr marL="1098814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4pPr>
    <a:lvl5pPr marL="1465085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5pPr>
    <a:lvl6pPr marL="1831356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6pPr>
    <a:lvl7pPr marL="2197627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7pPr>
    <a:lvl8pPr marL="2563898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8pPr>
    <a:lvl9pPr marL="2930169" algn="l" defTabSz="732542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E2274-616E-4D97-BAB6-4CE6F80509EE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63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9A118A-C871-A346-821D-DCF68F904CF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6001" y="2654947"/>
            <a:ext cx="470087" cy="447"/>
          </a:xfrm>
          <a:prstGeom prst="line">
            <a:avLst/>
          </a:prstGeom>
          <a:ln w="50800" cap="sq" cmpd="sng">
            <a:solidFill>
              <a:srgbClr val="E3CC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97B156-7C07-9545-A301-2614ED03909D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011790" y="1765835"/>
            <a:ext cx="8234967" cy="160695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2647" dirty="0">
                <a:solidFill>
                  <a:srgbClr val="FFFFFF"/>
                </a:solidFill>
                <a:latin typeface="Darwin Pro Bold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03413168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1545" cy="8404"/>
          </a:xfrm>
          <a:prstGeom prst="oct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15637" y="756398"/>
            <a:ext cx="8312727" cy="3419545"/>
          </a:xfrm>
          <a:prstGeom prst="rect">
            <a:avLst/>
          </a:prstGeom>
        </p:spPr>
        <p:txBody>
          <a:bodyPr lIns="0" tIns="0" rIns="0" bIns="0"/>
          <a:lstStyle>
            <a:lvl1pPr marL="453883" marR="0" indent="-453883" algn="l" defTabSz="337145" rtl="0" eaLnBrk="1" fontAlgn="auto" latinLnBrk="0" hangingPunct="1">
              <a:lnSpc>
                <a:spcPct val="100000"/>
              </a:lnSpc>
              <a:spcBef>
                <a:spcPts val="1985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UcPeriod"/>
              <a:tabLst>
                <a:tab pos="6051777" algn="r"/>
              </a:tabLst>
              <a:defRPr sz="1324" b="0" i="0" baseline="0">
                <a:solidFill>
                  <a:schemeClr val="tx2"/>
                </a:solidFill>
                <a:latin typeface="Darwin Pro Bold"/>
                <a:cs typeface="Darwin Pro Bold"/>
              </a:defRPr>
            </a:lvl1pPr>
            <a:lvl2pPr marL="786731" marR="0" indent="-264765" algn="l" defTabSz="337145" rtl="0" eaLnBrk="1" fontAlgn="auto" latinLnBrk="0" hangingPunct="1">
              <a:lnSpc>
                <a:spcPct val="100000"/>
              </a:lnSpc>
              <a:spcBef>
                <a:spcPts val="993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>
                <a:tab pos="338900" algn="l"/>
                <a:tab pos="6051777" algn="r"/>
              </a:tabLst>
              <a:defRPr sz="1191" b="0" i="0" baseline="0"/>
            </a:lvl2pPr>
            <a:lvl3pPr marL="189118" indent="-189118">
              <a:lnSpc>
                <a:spcPct val="100000"/>
              </a:lnSpc>
              <a:buFont typeface="+mj-lt"/>
              <a:buAutoNum type="romanUcPeriod"/>
              <a:tabLst>
                <a:tab pos="6051777" algn="r"/>
              </a:tabLs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Section Title	</a:t>
            </a:r>
          </a:p>
          <a:p>
            <a:pPr lvl="0"/>
            <a:r>
              <a:rPr lang="en-US" dirty="0"/>
              <a:t>Section Title	</a:t>
            </a:r>
          </a:p>
          <a:p>
            <a:pPr lvl="0"/>
            <a:r>
              <a:rPr lang="en-US" dirty="0"/>
              <a:t>Section Title	</a:t>
            </a:r>
          </a:p>
          <a:p>
            <a:pPr lvl="0"/>
            <a:r>
              <a:rPr lang="en-US" dirty="0"/>
              <a:t>Section Title	</a:t>
            </a:r>
          </a:p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Subsection Title</a:t>
            </a:r>
          </a:p>
          <a:p>
            <a:pPr marL="786731" marR="0" lvl="1" indent="-264765" algn="l" defTabSz="337145" rtl="0" eaLnBrk="1" fontAlgn="auto" latinLnBrk="0" hangingPunct="1">
              <a:lnSpc>
                <a:spcPct val="100000"/>
              </a:lnSpc>
              <a:spcBef>
                <a:spcPts val="993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>
                <a:tab pos="338900" algn="l"/>
                <a:tab pos="6051777" algn="r"/>
              </a:tabLst>
              <a:defRPr/>
            </a:pPr>
            <a:r>
              <a:rPr lang="en-US" dirty="0"/>
              <a:t>Subsection Title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6023" y="4941399"/>
            <a:ext cx="2686050" cy="90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596" b="1" i="0" baseline="0" dirty="0">
                <a:solidFill>
                  <a:schemeClr val="tx2"/>
                </a:solidFill>
                <a:latin typeface="HelveticaNeueLT Std" pitchFamily="34" charset="0"/>
                <a:cs typeface="HelveticaNeueLT Std Bold"/>
              </a:rPr>
              <a:t>  </a:t>
            </a:r>
            <a:fld id="{67B6EA4A-D226-B041-A85D-3A568D8AD09A}" type="slidenum">
              <a:rPr lang="en-US" sz="596" b="1" i="0" baseline="0" smtClean="0">
                <a:solidFill>
                  <a:schemeClr val="tx2"/>
                </a:solidFill>
                <a:latin typeface="HelveticaNeueLT Std" pitchFamily="34" charset="0"/>
                <a:cs typeface="HelveticaNeueLT Std"/>
              </a:rPr>
              <a:t>‹#›</a:t>
            </a:fld>
            <a:endParaRPr lang="en-US" sz="596" b="1" i="0" dirty="0">
              <a:solidFill>
                <a:schemeClr val="tx2"/>
              </a:solidFill>
              <a:latin typeface="HelveticaNeueLT Std" pitchFamily="34" charset="0"/>
              <a:cs typeface="HelveticaNeueLT Std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15637" y="4846793"/>
            <a:ext cx="831272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5637" y="302559"/>
            <a:ext cx="8312727" cy="223894"/>
          </a:xfrm>
          <a:prstGeom prst="rect">
            <a:avLst/>
          </a:prstGeom>
          <a:noFill/>
          <a:ln w="38100" cmpd="sng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56" b="0" i="0" dirty="0">
                <a:solidFill>
                  <a:schemeClr val="accent1"/>
                </a:solidFill>
                <a:latin typeface="Darwin Pro Bold"/>
                <a:cs typeface="Darwin Pro Bold"/>
              </a:rPr>
              <a:t>Table Of</a:t>
            </a:r>
            <a:r>
              <a:rPr lang="en-US" sz="1456" b="0" i="0" baseline="0" dirty="0">
                <a:solidFill>
                  <a:schemeClr val="accent1"/>
                </a:solidFill>
                <a:latin typeface="Darwin Pro Bold"/>
                <a:cs typeface="Darwin Pro Bold"/>
              </a:rPr>
              <a:t> Contents</a:t>
            </a:r>
            <a:endParaRPr lang="en-US" sz="1456" b="0" i="0" dirty="0">
              <a:solidFill>
                <a:schemeClr val="accent1"/>
              </a:solidFill>
              <a:latin typeface="Darwin Pro Bold"/>
              <a:cs typeface="Darwin Pro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149" y="4933316"/>
            <a:ext cx="820832" cy="91692"/>
          </a:xfrm>
          <a:prstGeom prst="rect">
            <a:avLst/>
          </a:prstGeom>
          <a:noFill/>
        </p:spPr>
        <p:txBody>
          <a:bodyPr wrap="none" lIns="0" tIns="0" rIns="30256" bIns="0" rtlCol="0">
            <a:spAutoFit/>
          </a:bodyPr>
          <a:lstStyle/>
          <a:p>
            <a:pPr algn="l"/>
            <a:r>
              <a:rPr lang="en-US" sz="596" b="1" i="0" baseline="0" dirty="0">
                <a:solidFill>
                  <a:schemeClr val="tx2"/>
                </a:solidFill>
                <a:latin typeface="+mj-lt"/>
                <a:cs typeface="HelveticaNeueLT Std"/>
              </a:rPr>
              <a:t>NASON ASSOCIATES</a:t>
            </a:r>
            <a:endParaRPr lang="en-US" sz="596" b="1" i="0" baseline="30000" dirty="0">
              <a:solidFill>
                <a:schemeClr val="tx2"/>
              </a:solidFill>
              <a:latin typeface="+mj-lt"/>
              <a:cs typeface="HelveticaNeueLT Std"/>
            </a:endParaRPr>
          </a:p>
        </p:txBody>
      </p:sp>
    </p:spTree>
    <p:extLst>
      <p:ext uri="{BB962C8B-B14F-4D97-AF65-F5344CB8AC3E}">
        <p14:creationId xmlns:p14="http://schemas.microsoft.com/office/powerpoint/2010/main" val="57959664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1545" cy="8404"/>
          </a:xfrm>
          <a:prstGeom prst="oct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5637" y="1516364"/>
            <a:ext cx="8312727" cy="85756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sz="2184" b="0" i="0" baseline="0">
                <a:solidFill>
                  <a:srgbClr val="2C3F4B"/>
                </a:solidFill>
                <a:latin typeface="Darwin Pro Bold"/>
                <a:cs typeface="Darwin Pro 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C5DBE4-796B-4D9C-A80E-79A54385A909}"/>
              </a:ext>
            </a:extLst>
          </p:cNvPr>
          <p:cNvCxnSpPr>
            <a:cxnSpLocks/>
          </p:cNvCxnSpPr>
          <p:nvPr userDrawn="1"/>
        </p:nvCxnSpPr>
        <p:spPr>
          <a:xfrm>
            <a:off x="408148" y="1516364"/>
            <a:ext cx="8312727" cy="0"/>
          </a:xfrm>
          <a:prstGeom prst="line">
            <a:avLst/>
          </a:prstGeom>
          <a:ln w="4762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6DE6D18-3D7D-8C48-899F-4E0DF7A9E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9161" t="-5958" r="30536" b="4202"/>
          <a:stretch/>
        </p:blipFill>
        <p:spPr>
          <a:xfrm>
            <a:off x="4549623" y="376958"/>
            <a:ext cx="4594377" cy="4328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51323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1545" cy="8404"/>
          </a:xfrm>
          <a:prstGeom prst="oct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0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924080" y="1076282"/>
            <a:ext cx="7796795" cy="3494987"/>
          </a:xfrm>
          <a:prstGeom prst="rect">
            <a:avLst/>
          </a:prstGeom>
        </p:spPr>
        <p:txBody>
          <a:bodyPr lIns="0" tIns="0" rIns="0" bIns="0"/>
          <a:lstStyle>
            <a:lvl1pPr marL="179662" indent="-179662" algn="just">
              <a:lnSpc>
                <a:spcPct val="100000"/>
              </a:lnSpc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•"/>
              <a:defRPr sz="1853" b="0" i="0">
                <a:solidFill>
                  <a:srgbClr val="243641"/>
                </a:solidFill>
                <a:latin typeface="Darwin Pro Regular"/>
                <a:cs typeface="Darwin Pro Regular"/>
              </a:defRPr>
            </a:lvl1pPr>
            <a:lvl2pPr>
              <a:lnSpc>
                <a:spcPct val="100000"/>
              </a:lnSpc>
              <a:spcAft>
                <a:spcPts val="0"/>
              </a:spcAft>
              <a:buClr>
                <a:schemeClr val="tx2"/>
              </a:buClr>
              <a:buSzPct val="75000"/>
              <a:defRPr sz="794" b="0">
                <a:latin typeface="HelveticaNeueLT Std" pitchFamily="34" charset="0"/>
              </a:defRPr>
            </a:lvl2pPr>
            <a:lvl3pPr marL="363106" indent="-154447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"/>
              <a:defRPr sz="794" b="0">
                <a:latin typeface="HelveticaNeueLT Std" pitchFamily="34" charset="0"/>
              </a:defRPr>
            </a:lvl3pPr>
            <a:lvl4pPr marL="605178" indent="-154447">
              <a:spcBef>
                <a:spcPts val="99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90000"/>
              <a:buFont typeface="HelveticaNeueLT Std" pitchFamily="34" charset="0"/>
              <a:buChar char="−"/>
              <a:defRPr sz="794" b="0">
                <a:latin typeface="HelveticaNeueLT Std" pitchFamily="34" charset="0"/>
              </a:defRPr>
            </a:lvl4pPr>
            <a:lvl5pPr marL="786731">
              <a:spcBef>
                <a:spcPts val="33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 sz="794" b="0">
                <a:latin typeface="HelveticaNeueLT Std" pitchFamily="34" charset="0"/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Level 1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036023" y="4892759"/>
            <a:ext cx="2686050" cy="90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800" b="1" i="0" baseline="0" dirty="0">
                <a:solidFill>
                  <a:schemeClr val="tx2"/>
                </a:solidFill>
                <a:latin typeface="HelveticaNeueLT Std" pitchFamily="34" charset="0"/>
                <a:cs typeface="HelveticaNeueLT Std Bold"/>
              </a:rPr>
              <a:t>  </a:t>
            </a:r>
            <a:fld id="{67B6EA4A-D226-B041-A85D-3A568D8AD09A}" type="slidenum">
              <a:rPr lang="en-US" sz="800" b="1" i="0" baseline="0" smtClean="0">
                <a:solidFill>
                  <a:schemeClr val="tx2"/>
                </a:solidFill>
                <a:latin typeface="HelveticaNeueLT Std" pitchFamily="34" charset="0"/>
                <a:cs typeface="HelveticaNeueLT Std"/>
              </a:rPr>
              <a:t>‹#›</a:t>
            </a:fld>
            <a:endParaRPr lang="en-US" sz="800" b="1" i="0" baseline="0" dirty="0">
              <a:solidFill>
                <a:schemeClr val="tx2"/>
              </a:solidFill>
              <a:latin typeface="HelveticaNeueLT Std" pitchFamily="34" charset="0"/>
              <a:cs typeface="HelveticaNeueLT Std"/>
            </a:endParaRP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08148" y="4806895"/>
            <a:ext cx="8312727" cy="0"/>
          </a:xfrm>
          <a:prstGeom prst="line">
            <a:avLst/>
          </a:prstGeom>
          <a:ln w="47625" cmpd="sng">
            <a:solidFill>
              <a:srgbClr val="3B556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408150" y="4886770"/>
            <a:ext cx="891365" cy="122213"/>
          </a:xfrm>
          <a:prstGeom prst="rect">
            <a:avLst/>
          </a:prstGeom>
          <a:noFill/>
        </p:spPr>
        <p:txBody>
          <a:bodyPr wrap="none" lIns="0" tIns="0" rIns="30256" bIns="0" rtlCol="0">
            <a:spAutoFit/>
          </a:bodyPr>
          <a:lstStyle/>
          <a:p>
            <a:pPr algn="l"/>
            <a:r>
              <a:rPr lang="en-US" sz="794" b="1" i="0" baseline="0" dirty="0">
                <a:solidFill>
                  <a:srgbClr val="3B5567"/>
                </a:solidFill>
                <a:latin typeface="Darwin Pro Bold"/>
                <a:cs typeface="HelveticaNeueLT Std"/>
              </a:rPr>
              <a:t>NASON ASSOCIATES</a:t>
            </a:r>
            <a:endParaRPr lang="en-US" sz="794" b="1" i="0" baseline="30000" dirty="0">
              <a:solidFill>
                <a:srgbClr val="3B5567"/>
              </a:solidFill>
              <a:latin typeface="Darwin Pro Bold"/>
              <a:cs typeface="HelveticaNeueLT St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60BF8F-7000-924E-9E70-52709FC0DC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1654" y="302559"/>
            <a:ext cx="639221" cy="639221"/>
          </a:xfrm>
          <a:prstGeom prst="rect">
            <a:avLst/>
          </a:prstGeom>
        </p:spPr>
      </p:pic>
      <p:sp>
        <p:nvSpPr>
          <p:cNvPr id="16" name="Title 45">
            <a:extLst>
              <a:ext uri="{FF2B5EF4-FFF2-40B4-BE49-F238E27FC236}">
                <a16:creationId xmlns:a16="http://schemas.microsoft.com/office/drawing/2014/main" id="{FD9EB8C9-C6A6-BD42-AD1A-3579DF5D109F}"/>
              </a:ext>
            </a:extLst>
          </p:cNvPr>
          <p:cNvSpPr txBox="1">
            <a:spLocks/>
          </p:cNvSpPr>
          <p:nvPr userDrawn="1"/>
        </p:nvSpPr>
        <p:spPr>
          <a:xfrm>
            <a:off x="924080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Darwin Pro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538973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277092" y="290457"/>
            <a:ext cx="8309841" cy="1512794"/>
          </a:xfrm>
          <a:prstGeom prst="rect">
            <a:avLst/>
          </a:prstGeom>
        </p:spPr>
        <p:txBody>
          <a:bodyPr/>
          <a:lstStyle>
            <a:lvl1pPr>
              <a:defRPr sz="2118" b="0" i="0">
                <a:solidFill>
                  <a:schemeClr val="tx2"/>
                </a:solidFill>
                <a:latin typeface="Darwin Pro Bold"/>
                <a:cs typeface="Darwin Pro Bold"/>
              </a:defRPr>
            </a:lvl1pPr>
            <a:lvl2pPr marL="0" indent="0">
              <a:buFontTx/>
              <a:buNone/>
              <a:defRPr sz="1456" b="0" i="0">
                <a:solidFill>
                  <a:schemeClr val="tx1">
                    <a:lumMod val="40000"/>
                    <a:lumOff val="60000"/>
                  </a:schemeClr>
                </a:solidFill>
                <a:latin typeface="Darwin Pro Bold"/>
                <a:cs typeface="Darwin Pro Bold"/>
              </a:defRPr>
            </a:lvl2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1772118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01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18" r:id="rId4"/>
    <p:sldLayoutId id="2147483739" r:id="rId5"/>
  </p:sldLayoutIdLst>
  <p:hf sldNum="0" hdr="0" dt="0"/>
  <p:txStyles>
    <p:titleStyle>
      <a:lvl1pPr algn="l" defTabSz="337145" rtl="0" eaLnBrk="1" latinLnBrk="0" hangingPunct="1">
        <a:lnSpc>
          <a:spcPct val="110000"/>
        </a:lnSpc>
        <a:spcBef>
          <a:spcPct val="0"/>
        </a:spcBef>
        <a:buNone/>
        <a:defRPr sz="1456" b="1" i="0" kern="1200" baseline="0">
          <a:solidFill>
            <a:schemeClr val="accent1"/>
          </a:solidFill>
          <a:latin typeface="HelveticaNeueLT Std" pitchFamily="34" charset="0"/>
          <a:ea typeface="+mj-ea"/>
          <a:cs typeface="HelveticaNeueLT Std" pitchFamily="34" charset="0"/>
        </a:defRPr>
      </a:lvl1pPr>
    </p:titleStyle>
    <p:bodyStyle>
      <a:lvl1pPr marL="0" indent="0" algn="l" defTabSz="337145" rtl="0" eaLnBrk="1" latinLnBrk="0" hangingPunct="1">
        <a:lnSpc>
          <a:spcPct val="110000"/>
        </a:lnSpc>
        <a:spcBef>
          <a:spcPts val="0"/>
        </a:spcBef>
        <a:buFontTx/>
        <a:buNone/>
        <a:defRPr sz="927" b="1" i="0" kern="1200" baseline="0">
          <a:solidFill>
            <a:schemeClr val="tx2"/>
          </a:solidFill>
          <a:latin typeface="HelveticaNeueLT Std" pitchFamily="34" charset="0"/>
          <a:ea typeface="+mn-ea"/>
          <a:cs typeface="HelveticaNeueLT Std" pitchFamily="34" charset="0"/>
        </a:defRPr>
      </a:lvl1pPr>
      <a:lvl2pPr marL="154447" indent="-154447" algn="l" defTabSz="337145" rtl="0" eaLnBrk="1" latinLnBrk="0" hangingPunct="1">
        <a:lnSpc>
          <a:spcPct val="110000"/>
        </a:lnSpc>
        <a:spcBef>
          <a:spcPts val="397"/>
        </a:spcBef>
        <a:spcAft>
          <a:spcPts val="199"/>
        </a:spcAft>
        <a:buSzPct val="80000"/>
        <a:buFont typeface="Wingdings" panose="05000000000000000000" pitchFamily="2" charset="2"/>
        <a:buChar char="n"/>
        <a:defRPr sz="794" b="0" i="0" kern="1200">
          <a:solidFill>
            <a:schemeClr val="tx2"/>
          </a:solidFill>
          <a:latin typeface="HelveticaNeueLT Std" pitchFamily="34" charset="0"/>
          <a:ea typeface="+mn-ea"/>
          <a:cs typeface="HelveticaNeueLT Std" pitchFamily="34" charset="0"/>
        </a:defRPr>
      </a:lvl2pPr>
      <a:lvl3pPr marL="302589" indent="-154447" algn="l" defTabSz="337145" rtl="0" eaLnBrk="1" latinLnBrk="0" hangingPunct="1">
        <a:lnSpc>
          <a:spcPct val="100000"/>
        </a:lnSpc>
        <a:spcBef>
          <a:spcPts val="199"/>
        </a:spcBef>
        <a:spcAft>
          <a:spcPts val="199"/>
        </a:spcAft>
        <a:buFont typeface="HelveticaNeueLT Std" pitchFamily="34" charset="0"/>
        <a:buChar char="−"/>
        <a:defRPr sz="728" b="0" i="0" kern="1200" cap="none" baseline="0">
          <a:solidFill>
            <a:schemeClr val="tx2"/>
          </a:solidFill>
          <a:latin typeface="HelveticaNeueLT Std" pitchFamily="34" charset="0"/>
          <a:ea typeface="+mn-ea"/>
          <a:cs typeface="HelveticaNeueLT Std" pitchFamily="34" charset="0"/>
        </a:defRPr>
      </a:lvl3pPr>
      <a:lvl4pPr marL="457036" indent="-154447" algn="l" defTabSz="337145" rtl="0" eaLnBrk="1" latinLnBrk="0" hangingPunct="1">
        <a:lnSpc>
          <a:spcPct val="100000"/>
        </a:lnSpc>
        <a:spcBef>
          <a:spcPts val="199"/>
        </a:spcBef>
        <a:spcAft>
          <a:spcPts val="199"/>
        </a:spcAft>
        <a:buSzPct val="70000"/>
        <a:buFont typeface="Wingdings" panose="05000000000000000000" pitchFamily="2" charset="2"/>
        <a:buChar char="l"/>
        <a:defRPr sz="728" b="0" i="0" kern="1200">
          <a:solidFill>
            <a:schemeClr val="tx2"/>
          </a:solidFill>
          <a:latin typeface="HelveticaNeueLT Std" pitchFamily="34" charset="0"/>
          <a:ea typeface="+mn-ea"/>
          <a:cs typeface="HelveticaNeueLT Std" pitchFamily="34" charset="0"/>
        </a:defRPr>
      </a:lvl4pPr>
      <a:lvl5pPr marL="602026" indent="-151294" algn="l" defTabSz="337145" rtl="0" eaLnBrk="1" latinLnBrk="0" hangingPunct="1">
        <a:lnSpc>
          <a:spcPct val="100000"/>
        </a:lnSpc>
        <a:spcBef>
          <a:spcPts val="0"/>
        </a:spcBef>
        <a:spcAft>
          <a:spcPts val="199"/>
        </a:spcAft>
        <a:buSzPct val="100000"/>
        <a:buFont typeface="Wingdings" panose="05000000000000000000" pitchFamily="2" charset="2"/>
        <a:buChar char="w"/>
        <a:defRPr sz="728" b="0" i="0" kern="1200" baseline="0">
          <a:solidFill>
            <a:schemeClr val="tx2"/>
          </a:solidFill>
          <a:latin typeface="HelveticaNeueLT Std" pitchFamily="34" charset="0"/>
          <a:ea typeface="+mn-ea"/>
          <a:cs typeface="HelveticaNeueLT Std" pitchFamily="34" charset="0"/>
        </a:defRPr>
      </a:lvl5pPr>
      <a:lvl6pPr marL="761726" indent="-113471" algn="l" defTabSz="337145" rtl="0" eaLnBrk="1" latinLnBrk="0" hangingPunct="1">
        <a:lnSpc>
          <a:spcPct val="100000"/>
        </a:lnSpc>
        <a:spcBef>
          <a:spcPts val="0"/>
        </a:spcBef>
        <a:spcAft>
          <a:spcPts val="199"/>
        </a:spcAft>
        <a:buSzPct val="70000"/>
        <a:buFont typeface="Wingdings" panose="05000000000000000000" pitchFamily="2" charset="2"/>
        <a:buChar char="¨"/>
        <a:defRPr sz="728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907767" indent="-154447" algn="l" defTabSz="337145" rtl="0" eaLnBrk="1" latinLnBrk="0" hangingPunct="1">
        <a:spcBef>
          <a:spcPts val="0"/>
        </a:spcBef>
        <a:spcAft>
          <a:spcPts val="199"/>
        </a:spcAft>
        <a:buSzPct val="100000"/>
        <a:buFont typeface="HelveticaNeueLT Std" pitchFamily="34" charset="0"/>
        <a:buChar char="›"/>
        <a:defRPr sz="728" kern="1200">
          <a:solidFill>
            <a:schemeClr val="tx2"/>
          </a:solidFill>
          <a:latin typeface="+mn-lt"/>
          <a:ea typeface="+mn-ea"/>
          <a:cs typeface="+mn-cs"/>
        </a:defRPr>
      </a:lvl7pPr>
      <a:lvl8pPr marL="1062214" indent="-148143" algn="l" defTabSz="337145" rtl="0" eaLnBrk="1" latinLnBrk="0" hangingPunct="1">
        <a:spcBef>
          <a:spcPts val="0"/>
        </a:spcBef>
        <a:spcAft>
          <a:spcPts val="199"/>
        </a:spcAft>
        <a:buFont typeface="Arial" panose="020B0604020202020204" pitchFamily="34" charset="0"/>
        <a:buChar char="•"/>
        <a:defRPr sz="728" kern="1200">
          <a:solidFill>
            <a:schemeClr val="tx2"/>
          </a:solidFill>
          <a:latin typeface="+mn-lt"/>
          <a:ea typeface="+mn-ea"/>
          <a:cs typeface="+mn-cs"/>
        </a:defRPr>
      </a:lvl8pPr>
      <a:lvl9pPr marL="1209306" indent="-153396" algn="l" defTabSz="337145" rtl="0" eaLnBrk="1" latinLnBrk="0" hangingPunct="1">
        <a:spcBef>
          <a:spcPts val="0"/>
        </a:spcBef>
        <a:spcAft>
          <a:spcPts val="199"/>
        </a:spcAft>
        <a:buSzPct val="100000"/>
        <a:buFont typeface="HelveticaNeueLT Std" pitchFamily="34" charset="0"/>
        <a:buChar char="–"/>
        <a:defRPr sz="728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37145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74289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11434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48578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685722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22867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360011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697156" algn="l" defTabSz="3371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32EB68-F201-CD42-90C3-03575470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2667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9B93AA-311A-3746-83CC-78E1BD4FE787}"/>
              </a:ext>
            </a:extLst>
          </p:cNvPr>
          <p:cNvSpPr/>
          <p:nvPr/>
        </p:nvSpPr>
        <p:spPr>
          <a:xfrm>
            <a:off x="0" y="2660806"/>
            <a:ext cx="9144000" cy="1683980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E302F-B8F2-48B0-9CE2-E1AC645C6E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4080" y="2660805"/>
            <a:ext cx="6478424" cy="19213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3600" dirty="0">
                <a:solidFill>
                  <a:srgbClr val="FFFFFF"/>
                </a:solidFill>
                <a:latin typeface="Darwin Pro Bold"/>
              </a:rPr>
              <a:t>Industrial decarbonisation and the green energy transition</a:t>
            </a:r>
            <a:endParaRPr lang="en-GB" sz="1600" dirty="0">
              <a:solidFill>
                <a:srgbClr val="FFFFFF"/>
              </a:solidFill>
              <a:latin typeface="Darwin Pro Bold"/>
            </a:endParaRPr>
          </a:p>
          <a:p>
            <a:pPr>
              <a:defRPr/>
            </a:pPr>
            <a:r>
              <a:rPr lang="en-GB" sz="2000" b="0" dirty="0">
                <a:solidFill>
                  <a:srgbClr val="C4BE3D"/>
                </a:solidFill>
                <a:latin typeface="Darwin Pro Light" pitchFamily="2" charset="77"/>
              </a:rPr>
              <a:t>A foundation for the next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9B5D5-E198-5E46-9332-A834E3F4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005" y="198072"/>
            <a:ext cx="639221" cy="63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1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42C256-F34D-D647-AF01-C5CC94A34168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45">
            <a:extLst>
              <a:ext uri="{FF2B5EF4-FFF2-40B4-BE49-F238E27FC236}">
                <a16:creationId xmlns:a16="http://schemas.microsoft.com/office/drawing/2014/main" id="{B06BEA24-EC30-C24C-AB97-0348AE9F4932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5857208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4.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Defining the issue to be solved</a:t>
            </a:r>
            <a:endParaRPr lang="en-GB" sz="1800" dirty="0">
              <a:solidFill>
                <a:schemeClr val="tx2"/>
              </a:solidFill>
              <a:latin typeface="Darwin Pro 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17E77-C850-6245-B5F5-CC424F67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91" y="1119302"/>
            <a:ext cx="6360891" cy="34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6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A2BADD-BF77-CD4A-8D21-AD618733608A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itle 45">
            <a:extLst>
              <a:ext uri="{FF2B5EF4-FFF2-40B4-BE49-F238E27FC236}">
                <a16:creationId xmlns:a16="http://schemas.microsoft.com/office/drawing/2014/main" id="{C6B0A3E8-A140-B547-971C-9C5E6E678300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5857208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4.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Defining the issue to be solved</a:t>
            </a:r>
            <a:endParaRPr lang="en-GB" sz="1800" dirty="0">
              <a:solidFill>
                <a:schemeClr val="tx2"/>
              </a:solidFill>
              <a:latin typeface="Darwin Pro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E6675-6FBE-CE49-8975-71A513FA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0" y="1166080"/>
            <a:ext cx="7629316" cy="3389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29089-925A-0140-B175-840145F28C0F}"/>
              </a:ext>
            </a:extLst>
          </p:cNvPr>
          <p:cNvSpPr txBox="1"/>
          <p:nvPr/>
        </p:nvSpPr>
        <p:spPr>
          <a:xfrm>
            <a:off x="1004998" y="3697813"/>
            <a:ext cx="3018775" cy="569387"/>
          </a:xfrm>
          <a:prstGeom prst="rect">
            <a:avLst/>
          </a:prstGeom>
          <a:noFill/>
          <a:ln w="38100" cmpd="sng">
            <a:noFill/>
          </a:ln>
        </p:spPr>
        <p:txBody>
          <a:bodyPr wrap="none" bIns="91440" rtlCol="0" anchor="b" anchorCtr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2018 - 18.80 million tons</a:t>
            </a:r>
          </a:p>
          <a:p>
            <a:r>
              <a:rPr lang="en-US" sz="1000" dirty="0">
                <a:solidFill>
                  <a:schemeClr val="tx2"/>
                </a:solidFill>
              </a:rPr>
              <a:t>2022 - 15.03 million tons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700" dirty="0">
                <a:solidFill>
                  <a:schemeClr val="tx2"/>
                </a:solidFill>
              </a:rPr>
              <a:t>(Mainly through reduction in flaring)</a:t>
            </a:r>
          </a:p>
          <a:p>
            <a:r>
              <a:rPr lang="en-US" sz="700" dirty="0">
                <a:solidFill>
                  <a:schemeClr val="tx2"/>
                </a:solidFill>
              </a:rPr>
              <a:t>OEUK 2022 report </a:t>
            </a:r>
          </a:p>
        </p:txBody>
      </p:sp>
    </p:spTree>
    <p:extLst>
      <p:ext uri="{BB962C8B-B14F-4D97-AF65-F5344CB8AC3E}">
        <p14:creationId xmlns:p14="http://schemas.microsoft.com/office/powerpoint/2010/main" val="230708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A2D04F-8051-E64C-8C1B-050219585C52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EC232E-4540-48BA-87CB-5D27B856C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09" r="23828"/>
          <a:stretch/>
        </p:blipFill>
        <p:spPr>
          <a:xfrm>
            <a:off x="1193857" y="1357047"/>
            <a:ext cx="6907923" cy="2959314"/>
          </a:xfrm>
          <a:prstGeom prst="rect">
            <a:avLst/>
          </a:prstGeom>
        </p:spPr>
      </p:pic>
      <p:sp>
        <p:nvSpPr>
          <p:cNvPr id="41" name="Title 45">
            <a:extLst>
              <a:ext uri="{FF2B5EF4-FFF2-40B4-BE49-F238E27FC236}">
                <a16:creationId xmlns:a16="http://schemas.microsoft.com/office/drawing/2014/main" id="{7EA94D1E-5FAF-5144-B9F3-E62CE778DB30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7159291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4.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Defining the issue to be solved</a:t>
            </a:r>
            <a:endParaRPr lang="en-GB" sz="1800" dirty="0">
              <a:solidFill>
                <a:schemeClr val="tx2"/>
              </a:solidFill>
              <a:latin typeface="Darwin Pro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1905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162CF93-AA7B-534E-99B5-B0CBFFC6E8D8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45">
            <a:extLst>
              <a:ext uri="{FF2B5EF4-FFF2-40B4-BE49-F238E27FC236}">
                <a16:creationId xmlns:a16="http://schemas.microsoft.com/office/drawing/2014/main" id="{7EA94D1E-5FAF-5144-B9F3-E62CE778DB30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6748617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4.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Defining the issue to be solved</a:t>
            </a:r>
            <a:endParaRPr lang="en-GB" sz="1800" dirty="0">
              <a:solidFill>
                <a:schemeClr val="tx2"/>
              </a:solidFill>
              <a:latin typeface="Darwin Pro Light" pitchFamily="2" charset="77"/>
            </a:endParaRPr>
          </a:p>
        </p:txBody>
      </p:sp>
      <p:sp>
        <p:nvSpPr>
          <p:cNvPr id="38" name="Title 45">
            <a:extLst>
              <a:ext uri="{FF2B5EF4-FFF2-40B4-BE49-F238E27FC236}">
                <a16:creationId xmlns:a16="http://schemas.microsoft.com/office/drawing/2014/main" id="{803D7803-1EDB-1944-BB8F-FD7CC749FB2E}"/>
              </a:ext>
            </a:extLst>
          </p:cNvPr>
          <p:cNvSpPr txBox="1">
            <a:spLocks/>
          </p:cNvSpPr>
          <p:nvPr/>
        </p:nvSpPr>
        <p:spPr>
          <a:xfrm>
            <a:off x="532923" y="4316711"/>
            <a:ext cx="819133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Cerulean Winds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8ADFA-FA44-AA4F-8B83-55AAF595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95" y="1281411"/>
            <a:ext cx="80518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6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B7FD32-64D2-044F-8304-2EF0C38348FB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1EF1D5-7EDC-C346-92DD-87813DEB5106}"/>
              </a:ext>
            </a:extLst>
          </p:cNvPr>
          <p:cNvSpPr/>
          <p:nvPr/>
        </p:nvSpPr>
        <p:spPr>
          <a:xfrm>
            <a:off x="1073119" y="1216288"/>
            <a:ext cx="2874413" cy="1304154"/>
          </a:xfrm>
          <a:prstGeom prst="rect">
            <a:avLst/>
          </a:prstGeom>
          <a:noFill/>
          <a:ln w="952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  <a:cs typeface="Darwin Pro Bold"/>
              </a:rPr>
              <a:t>Designed in response to Government and industry to achieve targets of the North Sea Transition Deal (NSTD)</a:t>
            </a:r>
          </a:p>
        </p:txBody>
      </p:sp>
      <p:sp>
        <p:nvSpPr>
          <p:cNvPr id="6" name="Title 45">
            <a:extLst>
              <a:ext uri="{FF2B5EF4-FFF2-40B4-BE49-F238E27FC236}">
                <a16:creationId xmlns:a16="http://schemas.microsoft.com/office/drawing/2014/main" id="{5CB918F9-0847-9E43-B644-160E94934AB1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5321149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5.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Creating the opportunity – INTOG leasing round</a:t>
            </a:r>
            <a:endParaRPr lang="en-GB" sz="1800" dirty="0">
              <a:solidFill>
                <a:schemeClr val="tx2"/>
              </a:solidFill>
              <a:latin typeface="Darwin Pro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C2127-DFEB-4F45-A2E8-09820539D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771" y="1216288"/>
            <a:ext cx="2296988" cy="32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5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1C573B-55DE-6244-9D81-CA6C76FC9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41" y="198610"/>
            <a:ext cx="4076672" cy="4570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2C8681-C4D0-A24B-B5A9-292C6B32B7EE}"/>
              </a:ext>
            </a:extLst>
          </p:cNvPr>
          <p:cNvSpPr/>
          <p:nvPr/>
        </p:nvSpPr>
        <p:spPr>
          <a:xfrm flipH="1">
            <a:off x="2732441" y="176837"/>
            <a:ext cx="1694479" cy="1604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AAEC6-54EF-1E48-8368-7DE633AE69C0}"/>
              </a:ext>
            </a:extLst>
          </p:cNvPr>
          <p:cNvSpPr/>
          <p:nvPr/>
        </p:nvSpPr>
        <p:spPr>
          <a:xfrm>
            <a:off x="5077974" y="1396181"/>
            <a:ext cx="680225" cy="265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BA50F-3C87-1A4B-9FEE-0A629938FDC6}"/>
              </a:ext>
            </a:extLst>
          </p:cNvPr>
          <p:cNvSpPr/>
          <p:nvPr/>
        </p:nvSpPr>
        <p:spPr>
          <a:xfrm>
            <a:off x="5077974" y="2897041"/>
            <a:ext cx="680225" cy="265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DC9C5-7B42-2A42-A92C-6D8E758BF833}"/>
              </a:ext>
            </a:extLst>
          </p:cNvPr>
          <p:cNvSpPr/>
          <p:nvPr/>
        </p:nvSpPr>
        <p:spPr>
          <a:xfrm>
            <a:off x="5077974" y="3928528"/>
            <a:ext cx="680225" cy="265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51C58-ED6E-0445-B7B5-DB639DB6A674}"/>
              </a:ext>
            </a:extLst>
          </p:cNvPr>
          <p:cNvSpPr txBox="1"/>
          <p:nvPr/>
        </p:nvSpPr>
        <p:spPr>
          <a:xfrm>
            <a:off x="6508578" y="1152274"/>
            <a:ext cx="1318451" cy="81560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bIns="91440" rtlCol="0" anchor="b" anchorCtr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North Sea.</a:t>
            </a:r>
          </a:p>
          <a:p>
            <a:r>
              <a:rPr lang="en-US" sz="1100" dirty="0">
                <a:solidFill>
                  <a:schemeClr val="tx2"/>
                </a:solidFill>
              </a:rPr>
              <a:t>Appx 200 operational platforms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DDC9DA8B-BF5F-1548-9013-7CF9E754E571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6636596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5. The basin-wide solution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32EDD72-210F-6F4C-98EA-36F371688F70}"/>
              </a:ext>
            </a:extLst>
          </p:cNvPr>
          <p:cNvSpPr/>
          <p:nvPr/>
        </p:nvSpPr>
        <p:spPr>
          <a:xfrm>
            <a:off x="4866143" y="3657583"/>
            <a:ext cx="2628100" cy="294160"/>
          </a:xfrm>
          <a:custGeom>
            <a:avLst/>
            <a:gdLst>
              <a:gd name="connsiteX0" fmla="*/ 0 w 2628100"/>
              <a:gd name="connsiteY0" fmla="*/ 294160 h 294160"/>
              <a:gd name="connsiteX1" fmla="*/ 108705 w 2628100"/>
              <a:gd name="connsiteY1" fmla="*/ 281371 h 294160"/>
              <a:gd name="connsiteX2" fmla="*/ 166254 w 2628100"/>
              <a:gd name="connsiteY2" fmla="*/ 268582 h 294160"/>
              <a:gd name="connsiteX3" fmla="*/ 185437 w 2628100"/>
              <a:gd name="connsiteY3" fmla="*/ 262188 h 294160"/>
              <a:gd name="connsiteX4" fmla="*/ 300537 w 2628100"/>
              <a:gd name="connsiteY4" fmla="*/ 249399 h 294160"/>
              <a:gd name="connsiteX5" fmla="*/ 671412 w 2628100"/>
              <a:gd name="connsiteY5" fmla="*/ 243004 h 294160"/>
              <a:gd name="connsiteX6" fmla="*/ 767328 w 2628100"/>
              <a:gd name="connsiteY6" fmla="*/ 230216 h 294160"/>
              <a:gd name="connsiteX7" fmla="*/ 792906 w 2628100"/>
              <a:gd name="connsiteY7" fmla="*/ 223821 h 294160"/>
              <a:gd name="connsiteX8" fmla="*/ 837667 w 2628100"/>
              <a:gd name="connsiteY8" fmla="*/ 217427 h 294160"/>
              <a:gd name="connsiteX9" fmla="*/ 869639 w 2628100"/>
              <a:gd name="connsiteY9" fmla="*/ 211032 h 294160"/>
              <a:gd name="connsiteX10" fmla="*/ 997527 w 2628100"/>
              <a:gd name="connsiteY10" fmla="*/ 204638 h 294160"/>
              <a:gd name="connsiteX11" fmla="*/ 1067865 w 2628100"/>
              <a:gd name="connsiteY11" fmla="*/ 198244 h 294160"/>
              <a:gd name="connsiteX12" fmla="*/ 1611390 w 2628100"/>
              <a:gd name="connsiteY12" fmla="*/ 185455 h 294160"/>
              <a:gd name="connsiteX13" fmla="*/ 1668940 w 2628100"/>
              <a:gd name="connsiteY13" fmla="*/ 179060 h 294160"/>
              <a:gd name="connsiteX14" fmla="*/ 1713700 w 2628100"/>
              <a:gd name="connsiteY14" fmla="*/ 172666 h 294160"/>
              <a:gd name="connsiteX15" fmla="*/ 1828800 w 2628100"/>
              <a:gd name="connsiteY15" fmla="*/ 159877 h 294160"/>
              <a:gd name="connsiteX16" fmla="*/ 1860772 w 2628100"/>
              <a:gd name="connsiteY16" fmla="*/ 153483 h 294160"/>
              <a:gd name="connsiteX17" fmla="*/ 1886349 w 2628100"/>
              <a:gd name="connsiteY17" fmla="*/ 147088 h 294160"/>
              <a:gd name="connsiteX18" fmla="*/ 1982265 w 2628100"/>
              <a:gd name="connsiteY18" fmla="*/ 134300 h 294160"/>
              <a:gd name="connsiteX19" fmla="*/ 2046209 w 2628100"/>
              <a:gd name="connsiteY19" fmla="*/ 121511 h 294160"/>
              <a:gd name="connsiteX20" fmla="*/ 2103759 w 2628100"/>
              <a:gd name="connsiteY20" fmla="*/ 102327 h 294160"/>
              <a:gd name="connsiteX21" fmla="*/ 2122942 w 2628100"/>
              <a:gd name="connsiteY21" fmla="*/ 95933 h 294160"/>
              <a:gd name="connsiteX22" fmla="*/ 2180492 w 2628100"/>
              <a:gd name="connsiteY22" fmla="*/ 83144 h 294160"/>
              <a:gd name="connsiteX23" fmla="*/ 2244436 w 2628100"/>
              <a:gd name="connsiteY23" fmla="*/ 70355 h 294160"/>
              <a:gd name="connsiteX24" fmla="*/ 2321169 w 2628100"/>
              <a:gd name="connsiteY24" fmla="*/ 63961 h 294160"/>
              <a:gd name="connsiteX25" fmla="*/ 2391507 w 2628100"/>
              <a:gd name="connsiteY25" fmla="*/ 44778 h 294160"/>
              <a:gd name="connsiteX26" fmla="*/ 2481029 w 2628100"/>
              <a:gd name="connsiteY26" fmla="*/ 31989 h 294160"/>
              <a:gd name="connsiteX27" fmla="*/ 2500212 w 2628100"/>
              <a:gd name="connsiteY27" fmla="*/ 25595 h 294160"/>
              <a:gd name="connsiteX28" fmla="*/ 2525790 w 2628100"/>
              <a:gd name="connsiteY28" fmla="*/ 19200 h 294160"/>
              <a:gd name="connsiteX29" fmla="*/ 2564156 w 2628100"/>
              <a:gd name="connsiteY29" fmla="*/ 12806 h 294160"/>
              <a:gd name="connsiteX30" fmla="*/ 2628100 w 2628100"/>
              <a:gd name="connsiteY30" fmla="*/ 17 h 29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28100" h="294160">
                <a:moveTo>
                  <a:pt x="0" y="294160"/>
                </a:moveTo>
                <a:cubicBezTo>
                  <a:pt x="64592" y="288287"/>
                  <a:pt x="57391" y="290701"/>
                  <a:pt x="108705" y="281371"/>
                </a:cubicBezTo>
                <a:cubicBezTo>
                  <a:pt x="126827" y="278076"/>
                  <a:pt x="148300" y="273711"/>
                  <a:pt x="166254" y="268582"/>
                </a:cubicBezTo>
                <a:cubicBezTo>
                  <a:pt x="172735" y="266730"/>
                  <a:pt x="178806" y="263394"/>
                  <a:pt x="185437" y="262188"/>
                </a:cubicBezTo>
                <a:cubicBezTo>
                  <a:pt x="200747" y="259404"/>
                  <a:pt x="290671" y="249689"/>
                  <a:pt x="300537" y="249399"/>
                </a:cubicBezTo>
                <a:cubicBezTo>
                  <a:pt x="424127" y="245764"/>
                  <a:pt x="547787" y="245136"/>
                  <a:pt x="671412" y="243004"/>
                </a:cubicBezTo>
                <a:cubicBezTo>
                  <a:pt x="752849" y="226718"/>
                  <a:pt x="636477" y="248909"/>
                  <a:pt x="767328" y="230216"/>
                </a:cubicBezTo>
                <a:cubicBezTo>
                  <a:pt x="776028" y="228973"/>
                  <a:pt x="784259" y="225393"/>
                  <a:pt x="792906" y="223821"/>
                </a:cubicBezTo>
                <a:cubicBezTo>
                  <a:pt x="807735" y="221125"/>
                  <a:pt x="822800" y="219905"/>
                  <a:pt x="837667" y="217427"/>
                </a:cubicBezTo>
                <a:cubicBezTo>
                  <a:pt x="848388" y="215640"/>
                  <a:pt x="858805" y="211899"/>
                  <a:pt x="869639" y="211032"/>
                </a:cubicBezTo>
                <a:cubicBezTo>
                  <a:pt x="912186" y="207628"/>
                  <a:pt x="954933" y="207386"/>
                  <a:pt x="997527" y="204638"/>
                </a:cubicBezTo>
                <a:cubicBezTo>
                  <a:pt x="1021021" y="203122"/>
                  <a:pt x="1044359" y="199550"/>
                  <a:pt x="1067865" y="198244"/>
                </a:cubicBezTo>
                <a:cubicBezTo>
                  <a:pt x="1240490" y="188654"/>
                  <a:pt x="1450316" y="188139"/>
                  <a:pt x="1611390" y="185455"/>
                </a:cubicBezTo>
                <a:lnTo>
                  <a:pt x="1668940" y="179060"/>
                </a:lnTo>
                <a:cubicBezTo>
                  <a:pt x="1683895" y="177191"/>
                  <a:pt x="1698736" y="174462"/>
                  <a:pt x="1713700" y="172666"/>
                </a:cubicBezTo>
                <a:cubicBezTo>
                  <a:pt x="1752028" y="168067"/>
                  <a:pt x="1790947" y="167447"/>
                  <a:pt x="1828800" y="159877"/>
                </a:cubicBezTo>
                <a:cubicBezTo>
                  <a:pt x="1839457" y="157746"/>
                  <a:pt x="1850162" y="155841"/>
                  <a:pt x="1860772" y="153483"/>
                </a:cubicBezTo>
                <a:cubicBezTo>
                  <a:pt x="1869351" y="151577"/>
                  <a:pt x="1877663" y="148424"/>
                  <a:pt x="1886349" y="147088"/>
                </a:cubicBezTo>
                <a:cubicBezTo>
                  <a:pt x="1993331" y="130629"/>
                  <a:pt x="1900312" y="149666"/>
                  <a:pt x="1982265" y="134300"/>
                </a:cubicBezTo>
                <a:cubicBezTo>
                  <a:pt x="2003629" y="130294"/>
                  <a:pt x="2025588" y="128385"/>
                  <a:pt x="2046209" y="121511"/>
                </a:cubicBezTo>
                <a:lnTo>
                  <a:pt x="2103759" y="102327"/>
                </a:lnTo>
                <a:cubicBezTo>
                  <a:pt x="2110153" y="100196"/>
                  <a:pt x="2116403" y="97568"/>
                  <a:pt x="2122942" y="95933"/>
                </a:cubicBezTo>
                <a:cubicBezTo>
                  <a:pt x="2185321" y="80339"/>
                  <a:pt x="2107430" y="99380"/>
                  <a:pt x="2180492" y="83144"/>
                </a:cubicBezTo>
                <a:cubicBezTo>
                  <a:pt x="2212234" y="76090"/>
                  <a:pt x="2206864" y="74530"/>
                  <a:pt x="2244436" y="70355"/>
                </a:cubicBezTo>
                <a:cubicBezTo>
                  <a:pt x="2269945" y="67521"/>
                  <a:pt x="2295591" y="66092"/>
                  <a:pt x="2321169" y="63961"/>
                </a:cubicBezTo>
                <a:cubicBezTo>
                  <a:pt x="2355437" y="52538"/>
                  <a:pt x="2357933" y="49943"/>
                  <a:pt x="2391507" y="44778"/>
                </a:cubicBezTo>
                <a:cubicBezTo>
                  <a:pt x="2422953" y="39940"/>
                  <a:pt x="2450289" y="38820"/>
                  <a:pt x="2481029" y="31989"/>
                </a:cubicBezTo>
                <a:cubicBezTo>
                  <a:pt x="2487609" y="30527"/>
                  <a:pt x="2493731" y="27447"/>
                  <a:pt x="2500212" y="25595"/>
                </a:cubicBezTo>
                <a:cubicBezTo>
                  <a:pt x="2508662" y="23181"/>
                  <a:pt x="2517172" y="20924"/>
                  <a:pt x="2525790" y="19200"/>
                </a:cubicBezTo>
                <a:cubicBezTo>
                  <a:pt x="2538503" y="16657"/>
                  <a:pt x="2551479" y="15523"/>
                  <a:pt x="2564156" y="12806"/>
                </a:cubicBezTo>
                <a:cubicBezTo>
                  <a:pt x="2628664" y="-1017"/>
                  <a:pt x="2595500" y="17"/>
                  <a:pt x="2628100" y="17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4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CC65C2-4F51-544E-A8CD-7F3879605522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5C738B1-CBEE-BA41-A716-310A1D5F81E8}"/>
              </a:ext>
            </a:extLst>
          </p:cNvPr>
          <p:cNvSpPr txBox="1">
            <a:spLocks/>
          </p:cNvSpPr>
          <p:nvPr/>
        </p:nvSpPr>
        <p:spPr>
          <a:xfrm>
            <a:off x="942491" y="1161796"/>
            <a:ext cx="7587818" cy="329974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“Electrify the entire oil and gas north sea operations…   it’s too complex”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O&amp;G operators have their own agenda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The Government likes a step by step approach …try a single 14MW turbine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Who are Cerulean Winds?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How on earth are you going to deliver on that!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45">
            <a:extLst>
              <a:ext uri="{FF2B5EF4-FFF2-40B4-BE49-F238E27FC236}">
                <a16:creationId xmlns:a16="http://schemas.microsoft.com/office/drawing/2014/main" id="{23F81471-4D43-B940-A26E-45AB6816025B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6.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Key stumble blocks and objections!</a:t>
            </a:r>
          </a:p>
        </p:txBody>
      </p:sp>
    </p:spTree>
    <p:extLst>
      <p:ext uri="{BB962C8B-B14F-4D97-AF65-F5344CB8AC3E}">
        <p14:creationId xmlns:p14="http://schemas.microsoft.com/office/powerpoint/2010/main" val="315266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A5577E-8273-7C49-9298-C40D963D9D23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217D250-CFA4-4747-9567-5DC2C997C7D9}"/>
              </a:ext>
            </a:extLst>
          </p:cNvPr>
          <p:cNvSpPr/>
          <p:nvPr/>
        </p:nvSpPr>
        <p:spPr>
          <a:xfrm>
            <a:off x="939377" y="1699148"/>
            <a:ext cx="6670080" cy="3507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9F7ED7C-13AB-2A4E-BA1E-602261099D5E}"/>
              </a:ext>
            </a:extLst>
          </p:cNvPr>
          <p:cNvSpPr txBox="1"/>
          <p:nvPr/>
        </p:nvSpPr>
        <p:spPr>
          <a:xfrm>
            <a:off x="1064257" y="1721461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Holyrood / Westminster </a:t>
            </a:r>
          </a:p>
        </p:txBody>
      </p:sp>
      <p:sp>
        <p:nvSpPr>
          <p:cNvPr id="22" name="Title 45">
            <a:extLst>
              <a:ext uri="{FF2B5EF4-FFF2-40B4-BE49-F238E27FC236}">
                <a16:creationId xmlns:a16="http://schemas.microsoft.com/office/drawing/2014/main" id="{A070CC2E-3E8B-C143-88A6-061E669A8639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6046138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7.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Stakeholder Communities (Just a few !)</a:t>
            </a:r>
            <a:endParaRPr lang="en-GB" sz="1800" dirty="0">
              <a:solidFill>
                <a:schemeClr val="tx2"/>
              </a:solidFill>
              <a:latin typeface="Darwin Pro Light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A30469-E3A7-DB46-8566-5B653EB4784F}"/>
              </a:ext>
            </a:extLst>
          </p:cNvPr>
          <p:cNvSpPr/>
          <p:nvPr/>
        </p:nvSpPr>
        <p:spPr>
          <a:xfrm>
            <a:off x="939377" y="1247594"/>
            <a:ext cx="6670080" cy="3507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704A825-E128-1740-B696-638E97D61765}"/>
              </a:ext>
            </a:extLst>
          </p:cNvPr>
          <p:cNvSpPr txBox="1"/>
          <p:nvPr/>
        </p:nvSpPr>
        <p:spPr>
          <a:xfrm>
            <a:off x="1064257" y="1269907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INTOG Bid Process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860F45-0DB2-6A4B-9BA8-D67A96C5E423}"/>
              </a:ext>
            </a:extLst>
          </p:cNvPr>
          <p:cNvSpPr/>
          <p:nvPr/>
        </p:nvSpPr>
        <p:spPr>
          <a:xfrm>
            <a:off x="939377" y="2139617"/>
            <a:ext cx="6670080" cy="3507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A99661-680D-0449-A101-B2CB86FF7E64}"/>
              </a:ext>
            </a:extLst>
          </p:cNvPr>
          <p:cNvSpPr txBox="1"/>
          <p:nvPr/>
        </p:nvSpPr>
        <p:spPr>
          <a:xfrm>
            <a:off x="1064257" y="2161930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North Sea Transition Deal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DCD31EB-C193-2D4A-99A0-E361C037B896}"/>
              </a:ext>
            </a:extLst>
          </p:cNvPr>
          <p:cNvSpPr/>
          <p:nvPr/>
        </p:nvSpPr>
        <p:spPr>
          <a:xfrm>
            <a:off x="939377" y="2591245"/>
            <a:ext cx="6670080" cy="3507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42000E-AF23-FF44-BB81-DE6E14945662}"/>
              </a:ext>
            </a:extLst>
          </p:cNvPr>
          <p:cNvSpPr txBox="1"/>
          <p:nvPr/>
        </p:nvSpPr>
        <p:spPr>
          <a:xfrm>
            <a:off x="1064257" y="2613558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Oil and Gas Operators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24F0E72-E975-C740-B0FC-06AB8602A46F}"/>
              </a:ext>
            </a:extLst>
          </p:cNvPr>
          <p:cNvSpPr/>
          <p:nvPr/>
        </p:nvSpPr>
        <p:spPr>
          <a:xfrm>
            <a:off x="939377" y="3031719"/>
            <a:ext cx="6670080" cy="3507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FB25E4-62DC-CB45-9198-AC11463E349D}"/>
              </a:ext>
            </a:extLst>
          </p:cNvPr>
          <p:cNvSpPr txBox="1"/>
          <p:nvPr/>
        </p:nvSpPr>
        <p:spPr>
          <a:xfrm>
            <a:off x="1064257" y="3054032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Regulators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AF2C159-9C6C-0747-8936-FBA8107A8584}"/>
              </a:ext>
            </a:extLst>
          </p:cNvPr>
          <p:cNvSpPr/>
          <p:nvPr/>
        </p:nvSpPr>
        <p:spPr>
          <a:xfrm>
            <a:off x="939377" y="3461041"/>
            <a:ext cx="6670080" cy="3507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9EA2F9F-15A1-9C48-9E9F-ADE6C658F39B}"/>
              </a:ext>
            </a:extLst>
          </p:cNvPr>
          <p:cNvSpPr txBox="1"/>
          <p:nvPr/>
        </p:nvSpPr>
        <p:spPr>
          <a:xfrm>
            <a:off x="1064257" y="3483354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Ports &amp; Local Communities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DB9283-4993-6947-99FA-99AC6B96C831}"/>
              </a:ext>
            </a:extLst>
          </p:cNvPr>
          <p:cNvSpPr txBox="1"/>
          <p:nvPr/>
        </p:nvSpPr>
        <p:spPr>
          <a:xfrm>
            <a:off x="3054871" y="4329630"/>
            <a:ext cx="2342308" cy="330860"/>
          </a:xfrm>
          <a:prstGeom prst="rect">
            <a:avLst/>
          </a:prstGeom>
          <a:noFill/>
          <a:ln w="38100" cmpd="sng">
            <a:noFill/>
          </a:ln>
        </p:spPr>
        <p:txBody>
          <a:bodyPr wrap="none" bIns="68580" rtlCol="0" anchor="b" anchorCtr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Darwin Pro" pitchFamily="2" charset="77"/>
              </a:rPr>
              <a:t>Supply Chain – Local Content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C1B23B0-DFCA-3143-9FD9-9D91F73E931F}"/>
              </a:ext>
            </a:extLst>
          </p:cNvPr>
          <p:cNvSpPr/>
          <p:nvPr/>
        </p:nvSpPr>
        <p:spPr>
          <a:xfrm rot="5400000">
            <a:off x="4108000" y="907659"/>
            <a:ext cx="287937" cy="6625185"/>
          </a:xfrm>
          <a:prstGeom prst="rightBrace">
            <a:avLst>
              <a:gd name="adj1" fmla="val 8333"/>
              <a:gd name="adj2" fmla="val 49446"/>
            </a:avLst>
          </a:prstGeom>
          <a:ln w="571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9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8435F83-41E1-C041-8E54-038E2BF2227C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45">
            <a:extLst>
              <a:ext uri="{FF2B5EF4-FFF2-40B4-BE49-F238E27FC236}">
                <a16:creationId xmlns:a16="http://schemas.microsoft.com/office/drawing/2014/main" id="{A070CC2E-3E8B-C143-88A6-061E669A8639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7.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Stakeholder Communities -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Governments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Darwin Pro Light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5ABAA0-DBB8-4847-8989-560E2F671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66" y="1114407"/>
            <a:ext cx="7759700" cy="3454400"/>
          </a:xfrm>
          <a:prstGeom prst="rect">
            <a:avLst/>
          </a:prstGeom>
        </p:spPr>
      </p:pic>
      <p:sp>
        <p:nvSpPr>
          <p:cNvPr id="28" name="Title 45">
            <a:extLst>
              <a:ext uri="{FF2B5EF4-FFF2-40B4-BE49-F238E27FC236}">
                <a16:creationId xmlns:a16="http://schemas.microsoft.com/office/drawing/2014/main" id="{DA266160-0D75-AF4A-A432-F29414FE4029}"/>
              </a:ext>
            </a:extLst>
          </p:cNvPr>
          <p:cNvSpPr txBox="1">
            <a:spLocks/>
          </p:cNvSpPr>
          <p:nvPr/>
        </p:nvSpPr>
        <p:spPr>
          <a:xfrm>
            <a:off x="570654" y="4316711"/>
            <a:ext cx="819133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Cerulean Winds</a:t>
            </a:r>
          </a:p>
        </p:txBody>
      </p:sp>
    </p:spTree>
    <p:extLst>
      <p:ext uri="{BB962C8B-B14F-4D97-AF65-F5344CB8AC3E}">
        <p14:creationId xmlns:p14="http://schemas.microsoft.com/office/powerpoint/2010/main" val="1092878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449C38C-EADD-A440-9705-459996CFEA82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3BAF51-DF11-AE46-8B30-C70CB9DD7A8A}"/>
              </a:ext>
            </a:extLst>
          </p:cNvPr>
          <p:cNvSpPr/>
          <p:nvPr/>
        </p:nvSpPr>
        <p:spPr>
          <a:xfrm>
            <a:off x="958575" y="1385498"/>
            <a:ext cx="1678665" cy="3001907"/>
          </a:xfrm>
          <a:prstGeom prst="rect">
            <a:avLst/>
          </a:prstGeom>
          <a:solidFill>
            <a:srgbClr val="C4B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1EF1D5-7EDC-C346-92DD-87813DEB5106}"/>
              </a:ext>
            </a:extLst>
          </p:cNvPr>
          <p:cNvSpPr/>
          <p:nvPr/>
        </p:nvSpPr>
        <p:spPr>
          <a:xfrm>
            <a:off x="994599" y="1426738"/>
            <a:ext cx="1530896" cy="341881"/>
          </a:xfrm>
          <a:prstGeom prst="rect">
            <a:avLst/>
          </a:prstGeom>
          <a:noFill/>
          <a:ln w="952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/>
          <a:lstStyle/>
          <a:p>
            <a:r>
              <a:rPr lang="en-US" sz="1600" dirty="0">
                <a:solidFill>
                  <a:srgbClr val="FFFFFF"/>
                </a:solidFill>
                <a:latin typeface="Darwin Pro" pitchFamily="2" charset="77"/>
                <a:cs typeface="Darwin Pro Bold"/>
              </a:rPr>
              <a:t>Oil &amp; Gas Operators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A58B291-C50F-D14E-BEB0-4F3955F75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06" y="3816269"/>
            <a:ext cx="316234" cy="316234"/>
          </a:xfrm>
          <a:prstGeom prst="rect">
            <a:avLst/>
          </a:prstGeom>
        </p:spPr>
      </p:pic>
      <p:sp>
        <p:nvSpPr>
          <p:cNvPr id="26" name="Title 45">
            <a:extLst>
              <a:ext uri="{FF2B5EF4-FFF2-40B4-BE49-F238E27FC236}">
                <a16:creationId xmlns:a16="http://schemas.microsoft.com/office/drawing/2014/main" id="{440D0904-5328-B74C-A71A-98FF078C213A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6046138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benefits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1D59F-50CE-D94C-B5C8-3653FB88D1A5}"/>
              </a:ext>
            </a:extLst>
          </p:cNvPr>
          <p:cNvSpPr/>
          <p:nvPr/>
        </p:nvSpPr>
        <p:spPr>
          <a:xfrm>
            <a:off x="2775489" y="1385498"/>
            <a:ext cx="1678665" cy="30019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42AB2B-E4BA-E245-BF97-03B41B0E770E}"/>
              </a:ext>
            </a:extLst>
          </p:cNvPr>
          <p:cNvSpPr/>
          <p:nvPr/>
        </p:nvSpPr>
        <p:spPr>
          <a:xfrm>
            <a:off x="2787441" y="1426738"/>
            <a:ext cx="1951037" cy="341881"/>
          </a:xfrm>
          <a:prstGeom prst="rect">
            <a:avLst/>
          </a:prstGeom>
          <a:noFill/>
          <a:ln w="952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/>
          <a:lstStyle/>
          <a:p>
            <a:r>
              <a:rPr lang="en-US" sz="1600" dirty="0">
                <a:solidFill>
                  <a:srgbClr val="FFFFFF"/>
                </a:solidFill>
                <a:latin typeface="Darwin Pro" pitchFamily="2" charset="77"/>
                <a:cs typeface="Darwin Pro Bold"/>
              </a:rPr>
              <a:t>The Supply Chain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047AB6-7FB1-D941-B624-1928FB65AF42}"/>
              </a:ext>
            </a:extLst>
          </p:cNvPr>
          <p:cNvSpPr/>
          <p:nvPr/>
        </p:nvSpPr>
        <p:spPr>
          <a:xfrm>
            <a:off x="4616543" y="1385498"/>
            <a:ext cx="1678665" cy="30019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3C68A4-1BDA-2348-BEEB-3D87038CA37E}"/>
              </a:ext>
            </a:extLst>
          </p:cNvPr>
          <p:cNvSpPr/>
          <p:nvPr/>
        </p:nvSpPr>
        <p:spPr>
          <a:xfrm>
            <a:off x="4754452" y="1426738"/>
            <a:ext cx="1951037" cy="341881"/>
          </a:xfrm>
          <a:prstGeom prst="rect">
            <a:avLst/>
          </a:prstGeom>
          <a:noFill/>
          <a:ln w="952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/>
          <a:lstStyle/>
          <a:p>
            <a:r>
              <a:rPr lang="en-US" sz="1600" dirty="0">
                <a:solidFill>
                  <a:srgbClr val="FFFFFF"/>
                </a:solidFill>
                <a:latin typeface="Darwin Pro" pitchFamily="2" charset="77"/>
                <a:cs typeface="Darwin Pro Bold"/>
              </a:rPr>
              <a:t>The Economy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BC9A7E-6C06-374C-B9EA-5532DEF1B201}"/>
              </a:ext>
            </a:extLst>
          </p:cNvPr>
          <p:cNvSpPr/>
          <p:nvPr/>
        </p:nvSpPr>
        <p:spPr>
          <a:xfrm>
            <a:off x="6471865" y="1385498"/>
            <a:ext cx="1678665" cy="300190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C7F860-4660-F548-96B7-97DEF3F1ED37}"/>
              </a:ext>
            </a:extLst>
          </p:cNvPr>
          <p:cNvSpPr/>
          <p:nvPr/>
        </p:nvSpPr>
        <p:spPr>
          <a:xfrm>
            <a:off x="6799992" y="1426738"/>
            <a:ext cx="1645712" cy="341881"/>
          </a:xfrm>
          <a:prstGeom prst="rect">
            <a:avLst/>
          </a:prstGeom>
          <a:noFill/>
          <a:ln w="952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/>
          <a:lstStyle/>
          <a:p>
            <a:r>
              <a:rPr lang="en-US" sz="1600" dirty="0">
                <a:solidFill>
                  <a:srgbClr val="FFFFFF"/>
                </a:solidFill>
                <a:latin typeface="Darwin Pro" pitchFamily="2" charset="77"/>
                <a:cs typeface="Darwin Pro Bold"/>
              </a:rPr>
              <a:t>Net Zero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5DD7D46-16A5-1D4E-AAD2-BE035942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779" y="3816269"/>
            <a:ext cx="316234" cy="3162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0365AB-10BE-7F42-8D54-DEA07AD5A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588" y="3816269"/>
            <a:ext cx="316234" cy="3162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D7BBF-4091-D444-81AA-034EEE0D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608" y="3816269"/>
            <a:ext cx="316234" cy="3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4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BF9444-37C6-5545-8E08-197907281A8F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1.png">
            <a:extLst>
              <a:ext uri="{FF2B5EF4-FFF2-40B4-BE49-F238E27FC236}">
                <a16:creationId xmlns:a16="http://schemas.microsoft.com/office/drawing/2014/main" id="{D6B4637F-A2E7-AC43-9308-AD083B47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0" y="897624"/>
            <a:ext cx="988951" cy="988951"/>
          </a:xfrm>
          <a:prstGeom prst="rect">
            <a:avLst/>
          </a:prstGeom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74C2DC1-BC16-214D-AB18-ED632DCFE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490" y="1499023"/>
            <a:ext cx="7139625" cy="2514914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Years of experience successfully </a:t>
            </a:r>
          </a:p>
          <a:p>
            <a:pPr algn="l"/>
            <a:r>
              <a:rPr lang="en-US" sz="3200" dirty="0">
                <a:solidFill>
                  <a:srgbClr val="B1AD37"/>
                </a:solidFill>
                <a:latin typeface="Darwin Pro Light" pitchFamily="2" charset="77"/>
              </a:rPr>
              <a:t>	establishing brands</a:t>
            </a:r>
          </a:p>
          <a:p>
            <a:pPr algn="l"/>
            <a:r>
              <a:rPr lang="en-US" sz="3200" dirty="0">
                <a:solidFill>
                  <a:srgbClr val="B1AD37"/>
                </a:solidFill>
                <a:latin typeface="Darwin Pro Light" pitchFamily="2" charset="77"/>
              </a:rPr>
              <a:t>	repositioning brands</a:t>
            </a:r>
          </a:p>
          <a:p>
            <a:pPr algn="l"/>
            <a:r>
              <a:rPr lang="en-US" sz="3200" dirty="0">
                <a:solidFill>
                  <a:srgbClr val="B1AD37"/>
                </a:solidFill>
                <a:latin typeface="Darwin Pro Light" pitchFamily="2" charset="77"/>
              </a:rPr>
              <a:t>	revamping brands</a:t>
            </a:r>
          </a:p>
          <a:p>
            <a:pPr marL="0" indent="0" algn="l">
              <a:buNone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building business credibility and stakeholder trust</a:t>
            </a:r>
          </a:p>
        </p:txBody>
      </p:sp>
      <p:sp>
        <p:nvSpPr>
          <p:cNvPr id="8" name="Title 45">
            <a:extLst>
              <a:ext uri="{FF2B5EF4-FFF2-40B4-BE49-F238E27FC236}">
                <a16:creationId xmlns:a16="http://schemas.microsoft.com/office/drawing/2014/main" id="{0FA71640-3E30-BE4F-9936-7FFDF5947559}"/>
              </a:ext>
            </a:extLst>
          </p:cNvPr>
          <p:cNvSpPr txBox="1">
            <a:spLocks/>
          </p:cNvSpPr>
          <p:nvPr/>
        </p:nvSpPr>
        <p:spPr>
          <a:xfrm>
            <a:off x="924080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b="1" dirty="0">
                <a:solidFill>
                  <a:schemeClr val="tx2"/>
                </a:solidFill>
                <a:latin typeface="Darwin Pro Light" pitchFamily="2" charset="77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49211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22AE132-A246-9D4F-AF35-22F2804BB35B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DCD938-DF13-5240-9454-8D9BDCC4E90F}"/>
              </a:ext>
            </a:extLst>
          </p:cNvPr>
          <p:cNvSpPr txBox="1"/>
          <p:nvPr/>
        </p:nvSpPr>
        <p:spPr>
          <a:xfrm>
            <a:off x="1000093" y="2142779"/>
            <a:ext cx="6564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Darwin Pro" pitchFamily="2" charset="77"/>
              </a:rPr>
              <a:t>The Outcomes of the ‘Just Transition’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CEDD07-6309-6742-B7B1-161095E046C1}"/>
              </a:ext>
            </a:extLst>
          </p:cNvPr>
          <p:cNvSpPr/>
          <p:nvPr/>
        </p:nvSpPr>
        <p:spPr>
          <a:xfrm>
            <a:off x="948284" y="2512671"/>
            <a:ext cx="1601777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ECC507-CDA5-2B4B-95D7-9C34BA2B3F91}"/>
              </a:ext>
            </a:extLst>
          </p:cNvPr>
          <p:cNvSpPr txBox="1"/>
          <p:nvPr/>
        </p:nvSpPr>
        <p:spPr>
          <a:xfrm>
            <a:off x="1065036" y="2530612"/>
            <a:ext cx="135736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Citizens, communities &amp; place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A38839-317E-6548-AF8E-FD0FE4D488F0}"/>
              </a:ext>
            </a:extLst>
          </p:cNvPr>
          <p:cNvSpPr/>
          <p:nvPr/>
        </p:nvSpPr>
        <p:spPr>
          <a:xfrm>
            <a:off x="2656465" y="2513341"/>
            <a:ext cx="1595023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AA2133-FE33-D249-B3E5-0193EFE1C531}"/>
              </a:ext>
            </a:extLst>
          </p:cNvPr>
          <p:cNvSpPr txBox="1"/>
          <p:nvPr/>
        </p:nvSpPr>
        <p:spPr>
          <a:xfrm>
            <a:off x="2666813" y="2529592"/>
            <a:ext cx="156615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Jobs, skills &amp; Education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E90907-875A-6B45-9B4C-884EBE984D01}"/>
              </a:ext>
            </a:extLst>
          </p:cNvPr>
          <p:cNvSpPr/>
          <p:nvPr/>
        </p:nvSpPr>
        <p:spPr>
          <a:xfrm>
            <a:off x="4339132" y="2513341"/>
            <a:ext cx="1595023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C0B970-C7C9-6044-A87C-58AAA2056724}"/>
              </a:ext>
            </a:extLst>
          </p:cNvPr>
          <p:cNvSpPr txBox="1"/>
          <p:nvPr/>
        </p:nvSpPr>
        <p:spPr>
          <a:xfrm>
            <a:off x="4399203" y="2531821"/>
            <a:ext cx="147487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Fair distribution of costs &amp; benefits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3BAB08-BABC-1B40-B7F0-25F38DE17F98}"/>
              </a:ext>
            </a:extLst>
          </p:cNvPr>
          <p:cNvSpPr/>
          <p:nvPr/>
        </p:nvSpPr>
        <p:spPr>
          <a:xfrm>
            <a:off x="6040317" y="2513341"/>
            <a:ext cx="1595023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307509-F2D0-9B4C-8167-3505AC913BDE}"/>
              </a:ext>
            </a:extLst>
          </p:cNvPr>
          <p:cNvSpPr txBox="1"/>
          <p:nvPr/>
        </p:nvSpPr>
        <p:spPr>
          <a:xfrm>
            <a:off x="6050091" y="2522914"/>
            <a:ext cx="1585248" cy="2423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Business &amp; Economy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4E479E-7DC8-2D4C-91F6-C0EB9B08FAEF}"/>
              </a:ext>
            </a:extLst>
          </p:cNvPr>
          <p:cNvSpPr/>
          <p:nvPr/>
        </p:nvSpPr>
        <p:spPr>
          <a:xfrm>
            <a:off x="948284" y="3002127"/>
            <a:ext cx="1601777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1C6039-731D-2E46-8A5A-CCC29AC2744E}"/>
              </a:ext>
            </a:extLst>
          </p:cNvPr>
          <p:cNvSpPr txBox="1"/>
          <p:nvPr/>
        </p:nvSpPr>
        <p:spPr>
          <a:xfrm>
            <a:off x="1065036" y="3020068"/>
            <a:ext cx="135736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Adaptation &amp;</a:t>
            </a:r>
          </a:p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resilience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71CDC5-624E-2C44-A09D-734AD5D3460C}"/>
              </a:ext>
            </a:extLst>
          </p:cNvPr>
          <p:cNvSpPr/>
          <p:nvPr/>
        </p:nvSpPr>
        <p:spPr>
          <a:xfrm>
            <a:off x="2656465" y="3002797"/>
            <a:ext cx="1595023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622E02-C9C5-7E4E-936E-94F3E189731F}"/>
              </a:ext>
            </a:extLst>
          </p:cNvPr>
          <p:cNvSpPr txBox="1"/>
          <p:nvPr/>
        </p:nvSpPr>
        <p:spPr>
          <a:xfrm>
            <a:off x="2679743" y="3019048"/>
            <a:ext cx="1566156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Environmental</a:t>
            </a:r>
          </a:p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protection &amp; restoration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7F7436-41A7-B247-9B5B-0EB684AD1763}"/>
              </a:ext>
            </a:extLst>
          </p:cNvPr>
          <p:cNvSpPr/>
          <p:nvPr/>
        </p:nvSpPr>
        <p:spPr>
          <a:xfrm>
            <a:off x="4339132" y="3002797"/>
            <a:ext cx="1595023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0FB2B8-C4E3-8041-A4C3-767FD0638879}"/>
              </a:ext>
            </a:extLst>
          </p:cNvPr>
          <p:cNvSpPr txBox="1"/>
          <p:nvPr/>
        </p:nvSpPr>
        <p:spPr>
          <a:xfrm>
            <a:off x="4399203" y="3021277"/>
            <a:ext cx="147487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Decarbonisation &amp;</a:t>
            </a:r>
          </a:p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efficiencies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E3DF42-B5B2-0544-AAB6-8C286B1011BD}"/>
              </a:ext>
            </a:extLst>
          </p:cNvPr>
          <p:cNvSpPr/>
          <p:nvPr/>
        </p:nvSpPr>
        <p:spPr>
          <a:xfrm>
            <a:off x="6040317" y="3002797"/>
            <a:ext cx="1595023" cy="410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BF1C59-3A61-2E45-A29F-12F2B72F13BF}"/>
              </a:ext>
            </a:extLst>
          </p:cNvPr>
          <p:cNvSpPr txBox="1"/>
          <p:nvPr/>
        </p:nvSpPr>
        <p:spPr>
          <a:xfrm>
            <a:off x="6050091" y="3012370"/>
            <a:ext cx="1585248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Equality &amp; human</a:t>
            </a:r>
          </a:p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rights implementation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5D5498-1D01-554B-8AC4-1E3D7E9DCA12}"/>
              </a:ext>
            </a:extLst>
          </p:cNvPr>
          <p:cNvSpPr/>
          <p:nvPr/>
        </p:nvSpPr>
        <p:spPr>
          <a:xfrm>
            <a:off x="939377" y="1259281"/>
            <a:ext cx="6670080" cy="35075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004433F-E4F9-254C-A41D-1C12A6C26B9B}"/>
              </a:ext>
            </a:extLst>
          </p:cNvPr>
          <p:cNvSpPr txBox="1"/>
          <p:nvPr/>
        </p:nvSpPr>
        <p:spPr>
          <a:xfrm>
            <a:off x="1064257" y="1281594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The Just Transition</a:t>
            </a:r>
          </a:p>
        </p:txBody>
      </p:sp>
      <p:sp>
        <p:nvSpPr>
          <p:cNvPr id="23" name="Title 45">
            <a:extLst>
              <a:ext uri="{FF2B5EF4-FFF2-40B4-BE49-F238E27FC236}">
                <a16:creationId xmlns:a16="http://schemas.microsoft.com/office/drawing/2014/main" id="{C0F03A66-F14D-9449-80D2-095B9CA4126D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6046138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The Just Transition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F48F71CB-0216-0F4A-BBD8-FF5D78FB448A}"/>
              </a:ext>
            </a:extLst>
          </p:cNvPr>
          <p:cNvSpPr/>
          <p:nvPr/>
        </p:nvSpPr>
        <p:spPr>
          <a:xfrm>
            <a:off x="3951798" y="1719532"/>
            <a:ext cx="691764" cy="270978"/>
          </a:xfrm>
          <a:prstGeom prst="down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38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D0A2A-95FE-C048-B234-65F5EA49A682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73796-FDFD-AD42-BFE2-F3CBD84AF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" t="3722" r="1687" b="85679"/>
          <a:stretch/>
        </p:blipFill>
        <p:spPr>
          <a:xfrm>
            <a:off x="1313964" y="3295156"/>
            <a:ext cx="5848835" cy="344555"/>
          </a:xfrm>
          <a:prstGeom prst="rect">
            <a:avLst/>
          </a:prstGeom>
        </p:spPr>
      </p:pic>
      <p:sp>
        <p:nvSpPr>
          <p:cNvPr id="6" name="Title 45">
            <a:extLst>
              <a:ext uri="{FF2B5EF4-FFF2-40B4-BE49-F238E27FC236}">
                <a16:creationId xmlns:a16="http://schemas.microsoft.com/office/drawing/2014/main" id="{030754B9-82C3-414E-8F1A-F4E03C9BF3C6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6697174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Project Delivery – Tier 1 contractor consortium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164950-923B-CD42-B460-CAC9C29B881D}"/>
              </a:ext>
            </a:extLst>
          </p:cNvPr>
          <p:cNvSpPr/>
          <p:nvPr/>
        </p:nvSpPr>
        <p:spPr>
          <a:xfrm>
            <a:off x="3625988" y="1723709"/>
            <a:ext cx="1293632" cy="37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C7F2EF-7E15-6041-BDBA-62B42BDBC1A6}"/>
              </a:ext>
            </a:extLst>
          </p:cNvPr>
          <p:cNvSpPr/>
          <p:nvPr/>
        </p:nvSpPr>
        <p:spPr>
          <a:xfrm>
            <a:off x="4971257" y="1723709"/>
            <a:ext cx="1293632" cy="37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6FDA2-D9BA-DD49-A6BF-F498A66E2545}"/>
              </a:ext>
            </a:extLst>
          </p:cNvPr>
          <p:cNvSpPr/>
          <p:nvPr/>
        </p:nvSpPr>
        <p:spPr>
          <a:xfrm>
            <a:off x="2278512" y="1723709"/>
            <a:ext cx="1293632" cy="37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39BB3C-606B-AA49-837B-A46D5117362B}"/>
              </a:ext>
            </a:extLst>
          </p:cNvPr>
          <p:cNvSpPr/>
          <p:nvPr/>
        </p:nvSpPr>
        <p:spPr>
          <a:xfrm>
            <a:off x="6318490" y="1723709"/>
            <a:ext cx="1293632" cy="37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E5130-27CE-384D-BABB-8314BB889AD5}"/>
              </a:ext>
            </a:extLst>
          </p:cNvPr>
          <p:cNvSpPr/>
          <p:nvPr/>
        </p:nvSpPr>
        <p:spPr>
          <a:xfrm>
            <a:off x="939195" y="1723709"/>
            <a:ext cx="1293632" cy="37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solidFill>
                <a:schemeClr val="accent2"/>
              </a:solidFill>
              <a:latin typeface="Darwin Pro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95D49-7BF3-B540-A259-C66B231B5EEF}"/>
              </a:ext>
            </a:extLst>
          </p:cNvPr>
          <p:cNvSpPr txBox="1"/>
          <p:nvPr/>
        </p:nvSpPr>
        <p:spPr>
          <a:xfrm>
            <a:off x="1004585" y="1740436"/>
            <a:ext cx="116133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Technical 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BFD4A-AA01-E844-8DB5-426DF23A409B}"/>
              </a:ext>
            </a:extLst>
          </p:cNvPr>
          <p:cNvSpPr txBox="1"/>
          <p:nvPr/>
        </p:nvSpPr>
        <p:spPr>
          <a:xfrm>
            <a:off x="3623781" y="1718009"/>
            <a:ext cx="1295839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Delivery Consortium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460C6-4CB3-0049-8427-476D9991ACB3}"/>
              </a:ext>
            </a:extLst>
          </p:cNvPr>
          <p:cNvSpPr txBox="1"/>
          <p:nvPr/>
        </p:nvSpPr>
        <p:spPr>
          <a:xfrm>
            <a:off x="5024695" y="1718010"/>
            <a:ext cx="119246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Financial Credibility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7B6D8-30F8-6240-B054-834CD4A50002}"/>
              </a:ext>
            </a:extLst>
          </p:cNvPr>
          <p:cNvSpPr txBox="1"/>
          <p:nvPr/>
        </p:nvSpPr>
        <p:spPr>
          <a:xfrm>
            <a:off x="2292005" y="1718009"/>
            <a:ext cx="127259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85210D-BF69-FC40-88FD-8E29F0FAB8AD}"/>
              </a:ext>
            </a:extLst>
          </p:cNvPr>
          <p:cNvSpPr txBox="1"/>
          <p:nvPr/>
        </p:nvSpPr>
        <p:spPr>
          <a:xfrm>
            <a:off x="6379839" y="1718009"/>
            <a:ext cx="116133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Darwin Pro" pitchFamily="2" charset="77"/>
              </a:rPr>
              <a:t>Managed Risk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5A59D6-CE18-2A4B-8218-8F21427D3E7E}"/>
              </a:ext>
            </a:extLst>
          </p:cNvPr>
          <p:cNvSpPr/>
          <p:nvPr/>
        </p:nvSpPr>
        <p:spPr>
          <a:xfrm>
            <a:off x="939377" y="1253170"/>
            <a:ext cx="6670080" cy="3507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Darwin Pro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26F78-743C-0846-AB86-74A0B06AFC9E}"/>
              </a:ext>
            </a:extLst>
          </p:cNvPr>
          <p:cNvSpPr txBox="1"/>
          <p:nvPr/>
        </p:nvSpPr>
        <p:spPr>
          <a:xfrm>
            <a:off x="1064257" y="1269907"/>
            <a:ext cx="650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Cerulean Winds Scheme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64F7106B-9DCB-7E4A-B6B8-2FE9AE0E3668}"/>
              </a:ext>
            </a:extLst>
          </p:cNvPr>
          <p:cNvSpPr/>
          <p:nvPr/>
        </p:nvSpPr>
        <p:spPr>
          <a:xfrm>
            <a:off x="3951798" y="2548801"/>
            <a:ext cx="691764" cy="270978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7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5">
            <a:extLst>
              <a:ext uri="{FF2B5EF4-FFF2-40B4-BE49-F238E27FC236}">
                <a16:creationId xmlns:a16="http://schemas.microsoft.com/office/drawing/2014/main" id="{0386C32B-4124-074C-828A-9E57F55A40D8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6046138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Projecting 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59B27-E307-274C-BF4A-A95481EB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46" y="1008785"/>
            <a:ext cx="8038029" cy="37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92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5BC5DA-C06D-1E4A-A62A-6770F7005415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45">
            <a:extLst>
              <a:ext uri="{FF2B5EF4-FFF2-40B4-BE49-F238E27FC236}">
                <a16:creationId xmlns:a16="http://schemas.microsoft.com/office/drawing/2014/main" id="{BA896DAF-444A-374E-89D5-6E4EE4BD3596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6046138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Campaign to deliver the messages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6B820-4A62-7446-96F1-03EB410C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42" y="1455637"/>
            <a:ext cx="7767040" cy="24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81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33A828-F4AA-E349-AF73-D7ACEE621A44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45">
            <a:extLst>
              <a:ext uri="{FF2B5EF4-FFF2-40B4-BE49-F238E27FC236}">
                <a16:creationId xmlns:a16="http://schemas.microsoft.com/office/drawing/2014/main" id="{AEA4C18C-B72E-F949-92B8-A464D3422584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6517269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Campaign – ready to 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FB4A-CF04-E849-B496-0F2F94829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2" y="1156394"/>
            <a:ext cx="5721673" cy="34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74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3464F5-B723-B146-918D-5254D7B91EC5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45">
            <a:extLst>
              <a:ext uri="{FF2B5EF4-FFF2-40B4-BE49-F238E27FC236}">
                <a16:creationId xmlns:a16="http://schemas.microsoft.com/office/drawing/2014/main" id="{AEA4C18C-B72E-F949-92B8-A464D3422584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6517269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Campaign – Scottish Government/Local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41E79-D89F-7441-96BE-6FB55B0D5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90" y="1178453"/>
            <a:ext cx="5709037" cy="33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7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74C237-F966-8B42-9B37-3A1203495963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45">
            <a:extLst>
              <a:ext uri="{FF2B5EF4-FFF2-40B4-BE49-F238E27FC236}">
                <a16:creationId xmlns:a16="http://schemas.microsoft.com/office/drawing/2014/main" id="{BC67471E-E719-8546-9C06-3DB4C5082A0D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6799055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8. Key Messages – The day before the INTOG submission deadline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241BD-6D25-6644-ABF8-303B5CAC3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44" y="1140746"/>
            <a:ext cx="7823408" cy="33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84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328E3F-5615-CE46-B099-52CE9AD48FF5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45">
            <a:extLst>
              <a:ext uri="{FF2B5EF4-FFF2-40B4-BE49-F238E27FC236}">
                <a16:creationId xmlns:a16="http://schemas.microsoft.com/office/drawing/2014/main" id="{BC67471E-E719-8546-9C06-3DB4C5082A0D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6799055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9. The Lease Win – March 2023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94940A-E91B-BB4B-9109-E6AA6E56F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1" t="17646" r="5128" b="44629"/>
          <a:stretch/>
        </p:blipFill>
        <p:spPr>
          <a:xfrm>
            <a:off x="942490" y="1140542"/>
            <a:ext cx="4819213" cy="34412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B1CD5E-6302-764D-84F7-62568A62C51A}"/>
              </a:ext>
            </a:extLst>
          </p:cNvPr>
          <p:cNvSpPr/>
          <p:nvPr/>
        </p:nvSpPr>
        <p:spPr>
          <a:xfrm>
            <a:off x="942490" y="2556385"/>
            <a:ext cx="4239110" cy="265471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50AD2F-69EA-B443-A652-6E466CBF59D7}"/>
              </a:ext>
            </a:extLst>
          </p:cNvPr>
          <p:cNvSpPr/>
          <p:nvPr/>
        </p:nvSpPr>
        <p:spPr>
          <a:xfrm>
            <a:off x="942490" y="3057831"/>
            <a:ext cx="4239110" cy="265471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671816-47F9-EE49-BFCC-138FB9CA685E}"/>
              </a:ext>
            </a:extLst>
          </p:cNvPr>
          <p:cNvSpPr/>
          <p:nvPr/>
        </p:nvSpPr>
        <p:spPr>
          <a:xfrm>
            <a:off x="942490" y="3333134"/>
            <a:ext cx="4239110" cy="265471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70BCA-81CB-C14B-B2C1-EE28FEF9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064135"/>
            <a:ext cx="2413000" cy="307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54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D2D207-04E7-3240-9DA4-F50020C71259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45">
            <a:extLst>
              <a:ext uri="{FF2B5EF4-FFF2-40B4-BE49-F238E27FC236}">
                <a16:creationId xmlns:a16="http://schemas.microsoft.com/office/drawing/2014/main" id="{D2F209AB-E804-6841-BC2E-FAF7D7177908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6799055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9. The Lease Win – Development of the North Sea Renewables Grid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0998F-6A87-4C4C-87F4-096015590868}"/>
              </a:ext>
            </a:extLst>
          </p:cNvPr>
          <p:cNvSpPr/>
          <p:nvPr/>
        </p:nvSpPr>
        <p:spPr>
          <a:xfrm>
            <a:off x="1516912" y="1050814"/>
            <a:ext cx="1028139" cy="3609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E5C36F8-B43E-3141-B234-E021C47F0CAD}"/>
              </a:ext>
            </a:extLst>
          </p:cNvPr>
          <p:cNvSpPr/>
          <p:nvPr/>
        </p:nvSpPr>
        <p:spPr>
          <a:xfrm>
            <a:off x="6073754" y="1092221"/>
            <a:ext cx="1899684" cy="2930013"/>
          </a:xfrm>
          <a:custGeom>
            <a:avLst/>
            <a:gdLst>
              <a:gd name="connsiteX0" fmla="*/ 0 w 1899684"/>
              <a:gd name="connsiteY0" fmla="*/ 7089 h 2814084"/>
              <a:gd name="connsiteX1" fmla="*/ 0 w 1899684"/>
              <a:gd name="connsiteY1" fmla="*/ 2466754 h 2814084"/>
              <a:gd name="connsiteX2" fmla="*/ 290623 w 1899684"/>
              <a:gd name="connsiteY2" fmla="*/ 2814084 h 2814084"/>
              <a:gd name="connsiteX3" fmla="*/ 1899684 w 1899684"/>
              <a:gd name="connsiteY3" fmla="*/ 2814084 h 2814084"/>
              <a:gd name="connsiteX4" fmla="*/ 1899684 w 1899684"/>
              <a:gd name="connsiteY4" fmla="*/ 0 h 2814084"/>
              <a:gd name="connsiteX5" fmla="*/ 0 w 1899684"/>
              <a:gd name="connsiteY5" fmla="*/ 7089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9684" h="2814084">
                <a:moveTo>
                  <a:pt x="0" y="7089"/>
                </a:moveTo>
                <a:lnTo>
                  <a:pt x="0" y="2466754"/>
                </a:lnTo>
                <a:lnTo>
                  <a:pt x="290623" y="2814084"/>
                </a:lnTo>
                <a:lnTo>
                  <a:pt x="1899684" y="2814084"/>
                </a:lnTo>
                <a:lnTo>
                  <a:pt x="1899684" y="0"/>
                </a:lnTo>
                <a:lnTo>
                  <a:pt x="0" y="70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BF40F-0B0B-144E-9951-BC055620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980" y="1096702"/>
            <a:ext cx="4451519" cy="35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18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AD2545-AA14-E449-8373-DDEA75AD41DD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1.png">
            <a:extLst>
              <a:ext uri="{FF2B5EF4-FFF2-40B4-BE49-F238E27FC236}">
                <a16:creationId xmlns:a16="http://schemas.microsoft.com/office/drawing/2014/main" id="{D6B4637F-A2E7-AC43-9308-AD083B47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0" y="897624"/>
            <a:ext cx="988951" cy="988951"/>
          </a:xfrm>
          <a:prstGeom prst="rect">
            <a:avLst/>
          </a:prstGeom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74C2DC1-BC16-214D-AB18-ED632DCFE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489" y="1392099"/>
            <a:ext cx="6156401" cy="274728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Big industry is siloed</a:t>
            </a:r>
          </a:p>
          <a:p>
            <a:pPr algn="l"/>
            <a:r>
              <a:rPr lang="en-GB" sz="2000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New opportunities</a:t>
            </a:r>
          </a:p>
          <a:p>
            <a:pPr algn="l"/>
            <a:r>
              <a:rPr lang="en-GB" sz="2000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Be a disruptor</a:t>
            </a:r>
          </a:p>
          <a:p>
            <a:pPr algn="l"/>
            <a:r>
              <a:rPr lang="en-GB" sz="2000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Be prepared to hit brick walls </a:t>
            </a:r>
          </a:p>
          <a:p>
            <a:pPr algn="l"/>
            <a:endParaRPr lang="en-GB" sz="1600" dirty="0">
              <a:solidFill>
                <a:schemeClr val="tx2"/>
              </a:solidFill>
              <a:latin typeface="Darwin Pro Light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schemeClr val="tx2"/>
              </a:solidFill>
              <a:latin typeface="Darwin Pro Light" pitchFamily="2" charset="77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2"/>
              </a:solidFill>
              <a:latin typeface="Darwin Pro Light" pitchFamily="2" charset="77"/>
            </a:endParaRPr>
          </a:p>
        </p:txBody>
      </p:sp>
      <p:sp>
        <p:nvSpPr>
          <p:cNvPr id="6" name="Title 45">
            <a:extLst>
              <a:ext uri="{FF2B5EF4-FFF2-40B4-BE49-F238E27FC236}">
                <a16:creationId xmlns:a16="http://schemas.microsoft.com/office/drawing/2014/main" id="{DEBB6B2F-FAD3-8F4B-AE7D-FF83844A76CC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6799055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arwin Pro Light" pitchFamily="2" charset="77"/>
              </a:rPr>
              <a:t>10. Benefits to SMEs and start-ups</a:t>
            </a:r>
          </a:p>
        </p:txBody>
      </p:sp>
    </p:spTree>
    <p:extLst>
      <p:ext uri="{BB962C8B-B14F-4D97-AF65-F5344CB8AC3E}">
        <p14:creationId xmlns:p14="http://schemas.microsoft.com/office/powerpoint/2010/main" val="21559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1.png">
            <a:extLst>
              <a:ext uri="{FF2B5EF4-FFF2-40B4-BE49-F238E27FC236}">
                <a16:creationId xmlns:a16="http://schemas.microsoft.com/office/drawing/2014/main" id="{D6B4637F-A2E7-AC43-9308-AD083B47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0" y="897624"/>
            <a:ext cx="988951" cy="988951"/>
          </a:xfrm>
          <a:prstGeom prst="rect">
            <a:avLst/>
          </a:prstGeom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74C2DC1-BC16-214D-AB18-ED632DCFE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4080" y="1061088"/>
            <a:ext cx="7593955" cy="3326806"/>
          </a:xfrm>
        </p:spPr>
        <p:txBody>
          <a:bodyPr/>
          <a:lstStyle/>
          <a:p>
            <a:pPr marL="0" indent="0" algn="l">
              <a:buNone/>
            </a:pP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1. Business start-up idea and the challenge to Nason Associates</a:t>
            </a:r>
          </a:p>
          <a:p>
            <a:pPr marL="0" indent="0" algn="l">
              <a:buNone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2. </a:t>
            </a: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What is floating offshore wind?   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3. Segmenting the the market and defining the issue to be solved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4. Creating the opportunity and designing the solution</a:t>
            </a:r>
          </a:p>
          <a:p>
            <a:pPr marL="0" indent="0" algn="l">
              <a:buNone/>
            </a:pPr>
            <a:r>
              <a:rPr lang="en-US" sz="1600" dirty="0">
                <a:solidFill>
                  <a:schemeClr val="tx2"/>
                </a:solidFill>
                <a:latin typeface="Darwin Pro Light" pitchFamily="2" charset="77"/>
              </a:rPr>
              <a:t>5. Defining stakeholders communities and key messaging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6. The results of the seabed leases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7. The benefit to start-ups and SMEs</a:t>
            </a:r>
          </a:p>
        </p:txBody>
      </p:sp>
      <p:sp>
        <p:nvSpPr>
          <p:cNvPr id="9" name="Title 45">
            <a:extLst>
              <a:ext uri="{FF2B5EF4-FFF2-40B4-BE49-F238E27FC236}">
                <a16:creationId xmlns:a16="http://schemas.microsoft.com/office/drawing/2014/main" id="{8D126841-5AE0-CA42-A4E5-B6ED98829CEC}"/>
              </a:ext>
            </a:extLst>
          </p:cNvPr>
          <p:cNvSpPr txBox="1">
            <a:spLocks/>
          </p:cNvSpPr>
          <p:nvPr/>
        </p:nvSpPr>
        <p:spPr>
          <a:xfrm>
            <a:off x="924080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The story</a:t>
            </a:r>
          </a:p>
        </p:txBody>
      </p:sp>
    </p:spTree>
    <p:extLst>
      <p:ext uri="{BB962C8B-B14F-4D97-AF65-F5344CB8AC3E}">
        <p14:creationId xmlns:p14="http://schemas.microsoft.com/office/powerpoint/2010/main" val="2901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0E2BBF-1A8F-C249-9E5F-A6B914958CA2}"/>
              </a:ext>
            </a:extLst>
          </p:cNvPr>
          <p:cNvSpPr/>
          <p:nvPr/>
        </p:nvSpPr>
        <p:spPr>
          <a:xfrm>
            <a:off x="0" y="0"/>
            <a:ext cx="9144000" cy="317438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2" descr="i-tech7 | Future Oil &amp; Gas"/>
          <p:cNvSpPr>
            <a:spLocks noChangeAspect="1" noChangeArrowheads="1"/>
          </p:cNvSpPr>
          <p:nvPr/>
        </p:nvSpPr>
        <p:spPr bwMode="auto">
          <a:xfrm>
            <a:off x="1346807" y="-95600"/>
            <a:ext cx="201706" cy="2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0512" tIns="30256" rIns="60512" bIns="30256" numCol="1" anchor="t" anchorCtr="0" compatLnSpc="1">
            <a:prstTxWarp prst="textNoShape">
              <a:avLst/>
            </a:prstTxWarp>
          </a:bodyPr>
          <a:lstStyle/>
          <a:p>
            <a:endParaRPr lang="en-GB" sz="106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1523281" y="2373837"/>
            <a:ext cx="655673" cy="680"/>
          </a:xfrm>
          <a:prstGeom prst="line">
            <a:avLst/>
          </a:prstGeom>
          <a:ln w="50800" cap="sq" cmpd="sng">
            <a:solidFill>
              <a:srgbClr val="1291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17CEFDB-1316-FB48-861D-49D9CC32170E}"/>
              </a:ext>
            </a:extLst>
          </p:cNvPr>
          <p:cNvSpPr txBox="1">
            <a:spLocks/>
          </p:cNvSpPr>
          <p:nvPr/>
        </p:nvSpPr>
        <p:spPr>
          <a:xfrm>
            <a:off x="1421725" y="1779032"/>
            <a:ext cx="3135397" cy="1295471"/>
          </a:xfrm>
          <a:prstGeom prst="rect">
            <a:avLst/>
          </a:prstGeom>
        </p:spPr>
        <p:txBody>
          <a:bodyPr/>
          <a:lstStyle>
            <a:lvl1pPr marL="0" indent="0" algn="l" defTabSz="509412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00" b="1" i="0" kern="1200" baseline="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1pPr>
            <a:lvl2pPr marL="233363" indent="-233363" algn="l" defTabSz="50941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n"/>
              <a:defRPr sz="1200" b="0" i="0" kern="120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2pPr>
            <a:lvl3pPr marL="457200" indent="-233363" algn="l" defTabSz="50941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HelveticaNeueLT Std" pitchFamily="34" charset="0"/>
              <a:buChar char="−"/>
              <a:defRPr sz="1100" b="0" i="0" kern="1200" cap="none" baseline="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3pPr>
            <a:lvl4pPr marL="690563" indent="-233363" algn="l" defTabSz="50941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Wingdings" panose="05000000000000000000" pitchFamily="2" charset="2"/>
              <a:buChar char="l"/>
              <a:defRPr sz="1100" b="0" i="0" kern="120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4pPr>
            <a:lvl5pPr marL="909638" indent="-228600" algn="l" defTabSz="50941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w"/>
              <a:defRPr sz="1100" b="0" i="0" kern="1200" baseline="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5pPr>
            <a:lvl6pPr marL="1150938" indent="-171450" algn="l" defTabSz="50941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70000"/>
              <a:buFont typeface="Wingdings" panose="05000000000000000000" pitchFamily="2" charset="2"/>
              <a:buChar char="¨"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33363" algn="l" defTabSz="509412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HelveticaNeueLT Std" pitchFamily="34" charset="0"/>
              <a:buChar char="›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04963" indent="-223838" algn="l" defTabSz="509412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27213" indent="-231775" algn="l" defTabSz="509412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HelveticaNeueLT Std" pitchFamily="34" charset="0"/>
              <a:buChar char="–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600" dirty="0">
                <a:solidFill>
                  <a:schemeClr val="bg1"/>
                </a:solidFill>
                <a:latin typeface="Darwin Pro Bold"/>
              </a:rPr>
              <a:t>Thank you</a:t>
            </a:r>
          </a:p>
          <a:p>
            <a:pPr>
              <a:lnSpc>
                <a:spcPct val="100000"/>
              </a:lnSpc>
              <a:defRPr/>
            </a:pPr>
            <a:endParaRPr lang="en-GB" sz="1853" dirty="0">
              <a:latin typeface="Darwin Pro 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AFAF9-0D17-F445-9DE5-F416A57A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660" y="3458677"/>
            <a:ext cx="828188" cy="8281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AAAA01-9E5A-1C46-A862-6888CF9D80C7}"/>
              </a:ext>
            </a:extLst>
          </p:cNvPr>
          <p:cNvSpPr/>
          <p:nvPr/>
        </p:nvSpPr>
        <p:spPr>
          <a:xfrm>
            <a:off x="2367435" y="3394705"/>
            <a:ext cx="4515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David Nason</a:t>
            </a:r>
          </a:p>
          <a:p>
            <a:r>
              <a:rPr lang="en-GB" sz="1200" b="1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Brand, marketing and stakeholder communications consultant</a:t>
            </a:r>
          </a:p>
          <a:p>
            <a:r>
              <a:rPr lang="en-GB" sz="1200" b="1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en-GB" sz="1200" dirty="0">
                <a:solidFill>
                  <a:schemeClr val="tx2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david@nasonassociates.co.uk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BF26FE-D02C-AC4A-9294-572470C93416}"/>
              </a:ext>
            </a:extLst>
          </p:cNvPr>
          <p:cNvSpPr/>
          <p:nvPr/>
        </p:nvSpPr>
        <p:spPr>
          <a:xfrm>
            <a:off x="1447660" y="2489530"/>
            <a:ext cx="5946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Darwin Pro Light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Energy transition - brand activation</a:t>
            </a:r>
          </a:p>
        </p:txBody>
      </p:sp>
    </p:spTree>
    <p:extLst>
      <p:ext uri="{BB962C8B-B14F-4D97-AF65-F5344CB8AC3E}">
        <p14:creationId xmlns:p14="http://schemas.microsoft.com/office/powerpoint/2010/main" val="1724393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B65C3E-1024-1144-BB9D-6B3451BB178B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1.png">
            <a:extLst>
              <a:ext uri="{FF2B5EF4-FFF2-40B4-BE49-F238E27FC236}">
                <a16:creationId xmlns:a16="http://schemas.microsoft.com/office/drawing/2014/main" id="{D6B4637F-A2E7-AC43-9308-AD083B47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0" y="897624"/>
            <a:ext cx="988951" cy="988951"/>
          </a:xfrm>
          <a:prstGeom prst="rect">
            <a:avLst/>
          </a:prstGeom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74C2DC1-BC16-214D-AB18-ED632DCFE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4080" y="1061088"/>
            <a:ext cx="6558267" cy="3326806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br>
              <a:rPr lang="en-GB" sz="1000" dirty="0">
                <a:solidFill>
                  <a:schemeClr val="tx2"/>
                </a:solidFill>
                <a:latin typeface="Darwin Pro Light" pitchFamily="2" charset="77"/>
              </a:rPr>
            </a:b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Bringing floating offshore wind (FOW) to market rapidly on an industrial scale, </a:t>
            </a:r>
          </a:p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contributing to the renewable energy supply and</a:t>
            </a:r>
          </a:p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 supporting net zero targets.</a:t>
            </a:r>
          </a:p>
        </p:txBody>
      </p:sp>
      <p:sp>
        <p:nvSpPr>
          <p:cNvPr id="9" name="Title 45">
            <a:extLst>
              <a:ext uri="{FF2B5EF4-FFF2-40B4-BE49-F238E27FC236}">
                <a16:creationId xmlns:a16="http://schemas.microsoft.com/office/drawing/2014/main" id="{8D126841-5AE0-CA42-A4E5-B6ED98829CEC}"/>
              </a:ext>
            </a:extLst>
          </p:cNvPr>
          <p:cNvSpPr txBox="1">
            <a:spLocks/>
          </p:cNvSpPr>
          <p:nvPr/>
        </p:nvSpPr>
        <p:spPr>
          <a:xfrm>
            <a:off x="924080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1. Business start-up idea</a:t>
            </a:r>
          </a:p>
        </p:txBody>
      </p:sp>
    </p:spTree>
    <p:extLst>
      <p:ext uri="{BB962C8B-B14F-4D97-AF65-F5344CB8AC3E}">
        <p14:creationId xmlns:p14="http://schemas.microsoft.com/office/powerpoint/2010/main" val="427773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770058-F8A2-6945-BA90-D966E7A73910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1.png">
            <a:extLst>
              <a:ext uri="{FF2B5EF4-FFF2-40B4-BE49-F238E27FC236}">
                <a16:creationId xmlns:a16="http://schemas.microsoft.com/office/drawing/2014/main" id="{D6B4637F-A2E7-AC43-9308-AD083B47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0" y="897624"/>
            <a:ext cx="988951" cy="988951"/>
          </a:xfrm>
          <a:prstGeom prst="rect">
            <a:avLst/>
          </a:prstGeom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74C2DC1-BC16-214D-AB18-ED632DCFE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4081" y="1061088"/>
            <a:ext cx="5110959" cy="3326806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br>
              <a:rPr lang="en-GB" sz="1000" dirty="0">
                <a:solidFill>
                  <a:schemeClr val="tx2"/>
                </a:solidFill>
                <a:latin typeface="Darwin Pro Light" pitchFamily="2" charset="77"/>
              </a:rPr>
            </a:br>
            <a:r>
              <a:rPr lang="en-GB" sz="1600" dirty="0">
                <a:solidFill>
                  <a:schemeClr val="tx2"/>
                </a:solidFill>
                <a:latin typeface="Darwin Pro Light" pitchFamily="2" charset="77"/>
              </a:rPr>
              <a:t>Nason Associates needs to establish an authentic and credible ‘major player’ brand as a new market entry into the green energy sector. </a:t>
            </a:r>
          </a:p>
        </p:txBody>
      </p:sp>
      <p:sp>
        <p:nvSpPr>
          <p:cNvPr id="9" name="Title 45">
            <a:extLst>
              <a:ext uri="{FF2B5EF4-FFF2-40B4-BE49-F238E27FC236}">
                <a16:creationId xmlns:a16="http://schemas.microsoft.com/office/drawing/2014/main" id="{8D126841-5AE0-CA42-A4E5-B6ED98829CEC}"/>
              </a:ext>
            </a:extLst>
          </p:cNvPr>
          <p:cNvSpPr txBox="1">
            <a:spLocks/>
          </p:cNvSpPr>
          <p:nvPr/>
        </p:nvSpPr>
        <p:spPr>
          <a:xfrm>
            <a:off x="924080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1. The challenge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13CA76-0227-F04B-9B8F-7FE89270B053}"/>
              </a:ext>
            </a:extLst>
          </p:cNvPr>
          <p:cNvSpPr txBox="1">
            <a:spLocks/>
          </p:cNvSpPr>
          <p:nvPr/>
        </p:nvSpPr>
        <p:spPr>
          <a:xfrm>
            <a:off x="924080" y="2010438"/>
            <a:ext cx="8088314" cy="3496874"/>
          </a:xfrm>
          <a:prstGeom prst="rect">
            <a:avLst/>
          </a:prstGeom>
        </p:spPr>
        <p:txBody>
          <a:bodyPr lIns="0" tIns="0" rIns="0" bIns="0"/>
          <a:lstStyle>
            <a:lvl1pPr marL="179662" indent="-179662" algn="just" defTabSz="337145" rtl="0" eaLnBrk="1" latinLnBrk="0" hangingPunct="1">
              <a:lnSpc>
                <a:spcPct val="100000"/>
              </a:lnSpc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•"/>
              <a:defRPr sz="1853" b="0" i="0" kern="1200" baseline="0">
                <a:solidFill>
                  <a:srgbClr val="243641"/>
                </a:solidFill>
                <a:latin typeface="Darwin Pro Regular"/>
                <a:ea typeface="+mn-ea"/>
                <a:cs typeface="Darwin Pro Regular"/>
              </a:defRPr>
            </a:lvl1pPr>
            <a:lvl2pPr marL="154447" indent="-154447" algn="l" defTabSz="337145" rtl="0" eaLnBrk="1" latinLnBrk="0" hangingPunct="1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794" b="0" i="0" kern="120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2pPr>
            <a:lvl3pPr marL="363106" indent="-154447" algn="l" defTabSz="337145" rtl="0" eaLnBrk="1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"/>
              <a:defRPr sz="794" b="0" i="0" kern="1200" cap="none" baseline="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3pPr>
            <a:lvl4pPr marL="605178" indent="-154447" algn="l" defTabSz="337145" rtl="0" eaLnBrk="1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90000"/>
              <a:buFont typeface="HelveticaNeueLT Std" pitchFamily="34" charset="0"/>
              <a:buChar char="−"/>
              <a:defRPr sz="794" b="0" i="0" kern="120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4pPr>
            <a:lvl5pPr marL="786731" indent="-151294" algn="l" defTabSz="337145" rtl="0" eaLnBrk="1" latinLnBrk="0" hangingPunct="1">
              <a:lnSpc>
                <a:spcPct val="100000"/>
              </a:lnSpc>
              <a:spcBef>
                <a:spcPts val="33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w"/>
              <a:defRPr sz="794" b="0" i="0" kern="1200" baseline="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5pPr>
            <a:lvl6pPr marL="761726" indent="-113471" algn="l" defTabSz="33714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99"/>
              </a:spcAft>
              <a:buSzPct val="70000"/>
              <a:buFont typeface="Wingdings" panose="05000000000000000000" pitchFamily="2" charset="2"/>
              <a:buChar char="¨"/>
              <a:defRPr sz="728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7767" indent="-154447" algn="l" defTabSz="337145" rtl="0" eaLnBrk="1" latinLnBrk="0" hangingPunct="1">
              <a:spcBef>
                <a:spcPts val="0"/>
              </a:spcBef>
              <a:spcAft>
                <a:spcPts val="199"/>
              </a:spcAft>
              <a:buSzPct val="100000"/>
              <a:buFont typeface="HelveticaNeueLT Std" pitchFamily="34" charset="0"/>
              <a:buChar char="›"/>
              <a:defRPr sz="72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62214" indent="-148143" algn="l" defTabSz="337145" rtl="0" eaLnBrk="1" latinLnBrk="0" hangingPunct="1">
              <a:spcBef>
                <a:spcPts val="0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 sz="72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09306" indent="-153396" algn="l" defTabSz="337145" rtl="0" eaLnBrk="1" latinLnBrk="0" hangingPunct="1">
              <a:spcBef>
                <a:spcPts val="0"/>
              </a:spcBef>
              <a:spcAft>
                <a:spcPts val="199"/>
              </a:spcAft>
              <a:buSzPct val="100000"/>
              <a:buFont typeface="HelveticaNeueLT Std" pitchFamily="34" charset="0"/>
              <a:buChar char="–"/>
              <a:defRPr sz="72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6101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2B7632-5C9C-7146-BDC4-CD2304395285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1.png">
            <a:extLst>
              <a:ext uri="{FF2B5EF4-FFF2-40B4-BE49-F238E27FC236}">
                <a16:creationId xmlns:a16="http://schemas.microsoft.com/office/drawing/2014/main" id="{D6B4637F-A2E7-AC43-9308-AD083B47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0" y="897624"/>
            <a:ext cx="988951" cy="988951"/>
          </a:xfrm>
          <a:prstGeom prst="rect">
            <a:avLst/>
          </a:prstGeom>
        </p:spPr>
      </p:pic>
      <p:sp>
        <p:nvSpPr>
          <p:cNvPr id="9" name="Title 45">
            <a:extLst>
              <a:ext uri="{FF2B5EF4-FFF2-40B4-BE49-F238E27FC236}">
                <a16:creationId xmlns:a16="http://schemas.microsoft.com/office/drawing/2014/main" id="{8D126841-5AE0-CA42-A4E5-B6ED98829CEC}"/>
              </a:ext>
            </a:extLst>
          </p:cNvPr>
          <p:cNvSpPr txBox="1">
            <a:spLocks/>
          </p:cNvSpPr>
          <p:nvPr/>
        </p:nvSpPr>
        <p:spPr>
          <a:xfrm>
            <a:off x="924080" y="573157"/>
            <a:ext cx="4098140" cy="37384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2. What is floating offshore wind (FOW)?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13CA76-0227-F04B-9B8F-7FE89270B053}"/>
              </a:ext>
            </a:extLst>
          </p:cNvPr>
          <p:cNvSpPr txBox="1">
            <a:spLocks/>
          </p:cNvSpPr>
          <p:nvPr/>
        </p:nvSpPr>
        <p:spPr>
          <a:xfrm>
            <a:off x="924080" y="2010438"/>
            <a:ext cx="8088314" cy="3496874"/>
          </a:xfrm>
          <a:prstGeom prst="rect">
            <a:avLst/>
          </a:prstGeom>
        </p:spPr>
        <p:txBody>
          <a:bodyPr lIns="0" tIns="0" rIns="0" bIns="0"/>
          <a:lstStyle>
            <a:lvl1pPr marL="179662" indent="-179662" algn="just" defTabSz="337145" rtl="0" eaLnBrk="1" latinLnBrk="0" hangingPunct="1">
              <a:lnSpc>
                <a:spcPct val="100000"/>
              </a:lnSpc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•"/>
              <a:defRPr sz="1853" b="0" i="0" kern="1200" baseline="0">
                <a:solidFill>
                  <a:srgbClr val="243641"/>
                </a:solidFill>
                <a:latin typeface="Darwin Pro Regular"/>
                <a:ea typeface="+mn-ea"/>
                <a:cs typeface="Darwin Pro Regular"/>
              </a:defRPr>
            </a:lvl1pPr>
            <a:lvl2pPr marL="154447" indent="-154447" algn="l" defTabSz="337145" rtl="0" eaLnBrk="1" latinLnBrk="0" hangingPunct="1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794" b="0" i="0" kern="120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2pPr>
            <a:lvl3pPr marL="363106" indent="-154447" algn="l" defTabSz="337145" rtl="0" eaLnBrk="1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"/>
              <a:defRPr sz="794" b="0" i="0" kern="1200" cap="none" baseline="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3pPr>
            <a:lvl4pPr marL="605178" indent="-154447" algn="l" defTabSz="337145" rtl="0" eaLnBrk="1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90000"/>
              <a:buFont typeface="HelveticaNeueLT Std" pitchFamily="34" charset="0"/>
              <a:buChar char="−"/>
              <a:defRPr sz="794" b="0" i="0" kern="120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4pPr>
            <a:lvl5pPr marL="786731" indent="-151294" algn="l" defTabSz="337145" rtl="0" eaLnBrk="1" latinLnBrk="0" hangingPunct="1">
              <a:lnSpc>
                <a:spcPct val="100000"/>
              </a:lnSpc>
              <a:spcBef>
                <a:spcPts val="33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w"/>
              <a:defRPr sz="794" b="0" i="0" kern="1200" baseline="0">
                <a:solidFill>
                  <a:schemeClr val="tx2"/>
                </a:solidFill>
                <a:latin typeface="HelveticaNeueLT Std" pitchFamily="34" charset="0"/>
                <a:ea typeface="+mn-ea"/>
                <a:cs typeface="HelveticaNeueLT Std" pitchFamily="34" charset="0"/>
              </a:defRPr>
            </a:lvl5pPr>
            <a:lvl6pPr marL="761726" indent="-113471" algn="l" defTabSz="33714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99"/>
              </a:spcAft>
              <a:buSzPct val="70000"/>
              <a:buFont typeface="Wingdings" panose="05000000000000000000" pitchFamily="2" charset="2"/>
              <a:buChar char="¨"/>
              <a:defRPr sz="728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7767" indent="-154447" algn="l" defTabSz="337145" rtl="0" eaLnBrk="1" latinLnBrk="0" hangingPunct="1">
              <a:spcBef>
                <a:spcPts val="0"/>
              </a:spcBef>
              <a:spcAft>
                <a:spcPts val="199"/>
              </a:spcAft>
              <a:buSzPct val="100000"/>
              <a:buFont typeface="HelveticaNeueLT Std" pitchFamily="34" charset="0"/>
              <a:buChar char="›"/>
              <a:defRPr sz="72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62214" indent="-148143" algn="l" defTabSz="337145" rtl="0" eaLnBrk="1" latinLnBrk="0" hangingPunct="1">
              <a:spcBef>
                <a:spcPts val="0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 sz="72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09306" indent="-153396" algn="l" defTabSz="337145" rtl="0" eaLnBrk="1" latinLnBrk="0" hangingPunct="1">
              <a:spcBef>
                <a:spcPts val="0"/>
              </a:spcBef>
              <a:spcAft>
                <a:spcPts val="199"/>
              </a:spcAft>
              <a:buSzPct val="100000"/>
              <a:buFont typeface="HelveticaNeueLT Std" pitchFamily="34" charset="0"/>
              <a:buChar char="–"/>
              <a:defRPr sz="72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88ED7-B6D3-C14F-ADCA-9C4CEAB8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61" y="1126195"/>
            <a:ext cx="6609132" cy="353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8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793B1A-E0D5-FA49-887B-2200C5B31EBB}"/>
              </a:ext>
            </a:extLst>
          </p:cNvPr>
          <p:cNvSpPr/>
          <p:nvPr/>
        </p:nvSpPr>
        <p:spPr>
          <a:xfrm>
            <a:off x="403123" y="1061088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9068CA-C309-C74C-A38B-E7035A2AE29F}"/>
              </a:ext>
            </a:extLst>
          </p:cNvPr>
          <p:cNvGrpSpPr/>
          <p:nvPr/>
        </p:nvGrpSpPr>
        <p:grpSpPr>
          <a:xfrm>
            <a:off x="712563" y="722405"/>
            <a:ext cx="8175909" cy="3976216"/>
            <a:chOff x="350215" y="1463946"/>
            <a:chExt cx="12175886" cy="59610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65A86E-2DBE-F44A-B916-E4927FDE421C}"/>
                </a:ext>
              </a:extLst>
            </p:cNvPr>
            <p:cNvSpPr txBox="1"/>
            <p:nvPr/>
          </p:nvSpPr>
          <p:spPr>
            <a:xfrm>
              <a:off x="350215" y="1463946"/>
              <a:ext cx="7301637" cy="89294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bIns="91440" rtlCol="0" anchor="t" anchorCtr="0">
              <a:noAutofit/>
            </a:bodyPr>
            <a:lstStyle/>
            <a:p>
              <a:pPr marR="0" lvl="0" algn="l" defTabSz="509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B5567"/>
                </a:solidFill>
                <a:effectLst/>
                <a:uLnTx/>
                <a:uFillTx/>
                <a:latin typeface="Darwin Pro" pitchFamily="2" charset="77"/>
              </a:endParaRP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641888FC-E139-564A-ABC2-7DADB796C6EB}"/>
                </a:ext>
              </a:extLst>
            </p:cNvPr>
            <p:cNvSpPr/>
            <p:nvPr/>
          </p:nvSpPr>
          <p:spPr>
            <a:xfrm>
              <a:off x="10852330" y="6396974"/>
              <a:ext cx="573292" cy="473845"/>
            </a:xfrm>
            <a:prstGeom prst="rightArrow">
              <a:avLst/>
            </a:prstGeom>
            <a:solidFill>
              <a:srgbClr val="B1AD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arwin Pro" pitchFamily="2" charset="77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8DD00E2-2CFE-964E-AD7D-877816564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949" y="5411502"/>
              <a:ext cx="623629" cy="94773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3DA8A7D-23FA-0D46-BEC2-4C8F46B0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7235" y="5040365"/>
              <a:ext cx="867844" cy="131887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29D84D-38E5-BE42-AACC-01AB43694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6600" y="4812743"/>
              <a:ext cx="1017624" cy="154649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9882EF-776A-364B-B834-5630ECD7E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3507" y="4433209"/>
              <a:ext cx="1267365" cy="192603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5514B7-2542-C949-8D4E-119DB29E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4760" y="3971310"/>
              <a:ext cx="1571304" cy="238793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DC16F5-F84E-DB4A-AEB3-ECFC7CE3A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1659" y="3452841"/>
              <a:ext cx="1912466" cy="290640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6252EC5-9DA6-114A-A11B-92D118B1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6883" y="3159559"/>
              <a:ext cx="2105451" cy="319968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9AF1026-3D1C-8149-B584-4F983A3E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7169" y="2106908"/>
              <a:ext cx="2798117" cy="425233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3977E9-AEF1-7D42-A219-ED86E0C8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6839" y="1840139"/>
              <a:ext cx="2973655" cy="451910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6CD99B0-D108-8846-81EC-8D048FEB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8868" y="5729602"/>
              <a:ext cx="414314" cy="62963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4DD3D3C-66A6-1B4E-9032-22EE8E11B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5626" y="6045185"/>
              <a:ext cx="206653" cy="31405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2D305D-2FAE-1F4F-91C6-0D89EEB83805}"/>
                </a:ext>
              </a:extLst>
            </p:cNvPr>
            <p:cNvSpPr txBox="1"/>
            <p:nvPr/>
          </p:nvSpPr>
          <p:spPr>
            <a:xfrm>
              <a:off x="645071" y="6483764"/>
              <a:ext cx="10498824" cy="392198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bIns="91440" rtlCol="0" anchor="b" anchorCtr="0">
              <a:spAutoFit/>
            </a:bodyPr>
            <a:lstStyle/>
            <a:p>
              <a:r>
                <a:rPr lang="en-US" sz="800" b="1" dirty="0">
                  <a:solidFill>
                    <a:srgbClr val="C4BE3D"/>
                  </a:solidFill>
                  <a:latin typeface="Darwin Pro" pitchFamily="2" charset="77"/>
                </a:rPr>
                <a:t>Power	            55kW         300kW          750kW         1.5MW          1.8MW               3MW                 5MW                6MW                 8MW               12MW                14MW               16MW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9D18D32-D610-F643-8D9D-11550EED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2450" y="1625635"/>
              <a:ext cx="3113651" cy="473185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0F5F6A-4937-6C47-9421-CFA61A7DED60}"/>
                </a:ext>
              </a:extLst>
            </p:cNvPr>
            <p:cNvSpPr txBox="1"/>
            <p:nvPr/>
          </p:nvSpPr>
          <p:spPr>
            <a:xfrm>
              <a:off x="11451747" y="6297742"/>
              <a:ext cx="938921" cy="1127233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bIns="91440" rtlCol="0" anchor="t" anchorCtr="0">
              <a:noAutofit/>
            </a:bodyPr>
            <a:lstStyle/>
            <a:p>
              <a:pPr marR="0" lvl="0" defTabSz="509412" rtl="0" eaLnBrk="1" fontAlgn="auto" latinLnBrk="0" hangingPunct="1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GB" sz="1200" dirty="0">
                  <a:solidFill>
                    <a:srgbClr val="B1AD37"/>
                  </a:solidFill>
                  <a:latin typeface="Darwin Pro" pitchFamily="2" charset="77"/>
                </a:rPr>
                <a:t>20</a:t>
              </a:r>
              <a:r>
                <a:rPr kumimoji="0" lang="en-GB" sz="1200" u="none" strike="noStrike" kern="1200" cap="none" spc="0" normalizeH="0" baseline="0" noProof="0" dirty="0">
                  <a:ln>
                    <a:noFill/>
                  </a:ln>
                  <a:solidFill>
                    <a:srgbClr val="B1AD37"/>
                  </a:solidFill>
                  <a:effectLst/>
                  <a:uLnTx/>
                  <a:uFillTx/>
                  <a:latin typeface="Darwin Pro" pitchFamily="2" charset="77"/>
                </a:rPr>
                <a:t>MW </a:t>
              </a:r>
            </a:p>
            <a:p>
              <a:pPr marR="0" lvl="0" defTabSz="509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sz="1200" u="none" strike="noStrike" kern="1200" cap="none" spc="0" normalizeH="0" baseline="0" noProof="0" dirty="0">
                  <a:ln>
                    <a:noFill/>
                  </a:ln>
                  <a:solidFill>
                    <a:srgbClr val="B1AD37"/>
                  </a:solidFill>
                  <a:effectLst/>
                  <a:uLnTx/>
                  <a:uFillTx/>
                  <a:latin typeface="Darwin Pro" pitchFamily="2" charset="77"/>
                </a:rPr>
                <a:t>2024</a:t>
              </a:r>
            </a:p>
          </p:txBody>
        </p:sp>
      </p:grpSp>
      <p:sp>
        <p:nvSpPr>
          <p:cNvPr id="45" name="Title 45">
            <a:extLst>
              <a:ext uri="{FF2B5EF4-FFF2-40B4-BE49-F238E27FC236}">
                <a16:creationId xmlns:a16="http://schemas.microsoft.com/office/drawing/2014/main" id="{29E74575-5D64-E047-A72C-F2661CAFD0F4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7080633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2. Floating wind technology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11DE3D-B167-5F4C-8F37-1436503A3365}"/>
              </a:ext>
            </a:extLst>
          </p:cNvPr>
          <p:cNvCxnSpPr>
            <a:cxnSpLocks/>
          </p:cNvCxnSpPr>
          <p:nvPr/>
        </p:nvCxnSpPr>
        <p:spPr>
          <a:xfrm>
            <a:off x="4435448" y="4207933"/>
            <a:ext cx="0" cy="281125"/>
          </a:xfrm>
          <a:prstGeom prst="line">
            <a:avLst/>
          </a:prstGeom>
          <a:ln w="12700" cmpd="sng">
            <a:solidFill>
              <a:schemeClr val="accent3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0C168F-CF07-C847-B459-689A1F3AD04B}"/>
              </a:ext>
            </a:extLst>
          </p:cNvPr>
          <p:cNvSpPr txBox="1"/>
          <p:nvPr/>
        </p:nvSpPr>
        <p:spPr>
          <a:xfrm>
            <a:off x="3211307" y="4460344"/>
            <a:ext cx="2935419" cy="261610"/>
          </a:xfrm>
          <a:prstGeom prst="rect">
            <a:avLst/>
          </a:prstGeom>
          <a:noFill/>
          <a:ln w="38100" cmpd="sng">
            <a:noFill/>
          </a:ln>
        </p:spPr>
        <p:txBody>
          <a:bodyPr wrap="none" bIns="91440" rtlCol="0" anchor="b" anchorCtr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Near shore fixed – eg.Rampion (Brighton) </a:t>
            </a:r>
            <a:r>
              <a:rPr lang="en-US" sz="800" dirty="0">
                <a:solidFill>
                  <a:schemeClr val="accent3"/>
                </a:solidFill>
              </a:rPr>
              <a:t>3.45MW</a:t>
            </a:r>
            <a:r>
              <a:rPr lang="en-US" sz="800" dirty="0">
                <a:solidFill>
                  <a:schemeClr val="tx2"/>
                </a:solidFill>
              </a:rPr>
              <a:t> Turbines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0DBC25-CC27-DE46-8A41-4E88092548BE}"/>
              </a:ext>
            </a:extLst>
          </p:cNvPr>
          <p:cNvCxnSpPr>
            <a:cxnSpLocks/>
          </p:cNvCxnSpPr>
          <p:nvPr/>
        </p:nvCxnSpPr>
        <p:spPr>
          <a:xfrm>
            <a:off x="3443074" y="4480008"/>
            <a:ext cx="2269997" cy="0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10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585DC8-DF07-0E43-916C-EEA1DAA11351}"/>
              </a:ext>
            </a:extLst>
          </p:cNvPr>
          <p:cNvSpPr/>
          <p:nvPr/>
        </p:nvSpPr>
        <p:spPr>
          <a:xfrm>
            <a:off x="313929" y="1061087"/>
            <a:ext cx="8337754" cy="3599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21ABBA-5069-694D-A045-B9E9C7E0F9CB}"/>
              </a:ext>
            </a:extLst>
          </p:cNvPr>
          <p:cNvSpPr/>
          <p:nvPr/>
        </p:nvSpPr>
        <p:spPr>
          <a:xfrm>
            <a:off x="5048196" y="1396766"/>
            <a:ext cx="3293215" cy="277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0D35EC-4C46-644C-8A68-FAA7CC26B579}"/>
              </a:ext>
            </a:extLst>
          </p:cNvPr>
          <p:cNvSpPr/>
          <p:nvPr/>
        </p:nvSpPr>
        <p:spPr>
          <a:xfrm>
            <a:off x="5048196" y="4157075"/>
            <a:ext cx="3293215" cy="408750"/>
          </a:xfrm>
          <a:prstGeom prst="rect">
            <a:avLst/>
          </a:prstGeom>
          <a:solidFill>
            <a:srgbClr val="C4B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9314F-10FF-394B-BAE9-E25B65162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43"/>
          <a:stretch/>
        </p:blipFill>
        <p:spPr>
          <a:xfrm>
            <a:off x="948116" y="1489812"/>
            <a:ext cx="3291232" cy="2484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75A154-1F39-B142-8BCC-C88C486E41DA}"/>
              </a:ext>
            </a:extLst>
          </p:cNvPr>
          <p:cNvSpPr txBox="1"/>
          <p:nvPr/>
        </p:nvSpPr>
        <p:spPr>
          <a:xfrm>
            <a:off x="5498536" y="1762901"/>
            <a:ext cx="2452916" cy="1431161"/>
          </a:xfrm>
          <a:prstGeom prst="rect">
            <a:avLst/>
          </a:prstGeom>
          <a:noFill/>
          <a:ln w="38100" cmpd="sng">
            <a:noFill/>
          </a:ln>
        </p:spPr>
        <p:txBody>
          <a:bodyPr wrap="none" bIns="91440" rtlCol="0" anchor="b" anchorCtr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Darwin Pro" pitchFamily="2" charset="77"/>
              </a:rPr>
              <a:t>2021 - Appx 8 GW (Leasing round 4)</a:t>
            </a:r>
          </a:p>
          <a:p>
            <a:endParaRPr lang="en-US" sz="1200" dirty="0">
              <a:solidFill>
                <a:schemeClr val="tx2"/>
              </a:solidFill>
              <a:latin typeface="Darwin Pro" pitchFamily="2" charset="77"/>
            </a:endParaRPr>
          </a:p>
          <a:p>
            <a:br>
              <a:rPr lang="en-US" sz="1200" dirty="0">
                <a:solidFill>
                  <a:schemeClr val="tx2"/>
                </a:solidFill>
                <a:latin typeface="Darwin Pro" pitchFamily="2" charset="77"/>
              </a:rPr>
            </a:br>
            <a:r>
              <a:rPr lang="en-US" sz="1200" dirty="0">
                <a:solidFill>
                  <a:schemeClr val="tx2"/>
                </a:solidFill>
                <a:latin typeface="Darwin Pro" pitchFamily="2" charset="77"/>
              </a:rPr>
              <a:t>2022 - Appx 25 GW (Scotwind)</a:t>
            </a:r>
          </a:p>
          <a:p>
            <a:endParaRPr lang="en-US" sz="1200" dirty="0">
              <a:solidFill>
                <a:schemeClr val="tx2"/>
              </a:solidFill>
              <a:latin typeface="Darwin Pro" pitchFamily="2" charset="77"/>
            </a:endParaRPr>
          </a:p>
          <a:p>
            <a:endParaRPr lang="en-US" sz="1200" dirty="0">
              <a:solidFill>
                <a:schemeClr val="tx2"/>
              </a:solidFill>
              <a:latin typeface="Darwin Pro" pitchFamily="2" charset="77"/>
            </a:endParaRPr>
          </a:p>
          <a:p>
            <a:r>
              <a:rPr lang="en-US" sz="1200" dirty="0">
                <a:solidFill>
                  <a:schemeClr val="tx2"/>
                </a:solidFill>
                <a:latin typeface="Darwin Pro" pitchFamily="2" charset="77"/>
              </a:rPr>
              <a:t>2023 - Appx 5.5 GW (INTOG)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B89463-892F-D444-B7C3-E2CD9B37F6A5}"/>
              </a:ext>
            </a:extLst>
          </p:cNvPr>
          <p:cNvSpPr txBox="1"/>
          <p:nvPr/>
        </p:nvSpPr>
        <p:spPr>
          <a:xfrm>
            <a:off x="6064123" y="4226307"/>
            <a:ext cx="699230" cy="323165"/>
          </a:xfrm>
          <a:prstGeom prst="rect">
            <a:avLst/>
          </a:prstGeom>
          <a:noFill/>
          <a:ln w="38100" cmpd="sng">
            <a:noFill/>
          </a:ln>
        </p:spPr>
        <p:txBody>
          <a:bodyPr wrap="none" bIns="91440" rtlCol="0" anchor="b" anchorCtr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Darwin Pro" pitchFamily="2" charset="77"/>
              </a:rPr>
              <a:t>38.5GW</a:t>
            </a:r>
            <a:endParaRPr lang="en-US" sz="1200" dirty="0">
              <a:solidFill>
                <a:schemeClr val="bg1"/>
              </a:solidFill>
              <a:latin typeface="Darwin Pro" pitchFamily="2" charset="77"/>
            </a:endParaRPr>
          </a:p>
        </p:txBody>
      </p:sp>
      <p:sp>
        <p:nvSpPr>
          <p:cNvPr id="13" name="Title 45">
            <a:extLst>
              <a:ext uri="{FF2B5EF4-FFF2-40B4-BE49-F238E27FC236}">
                <a16:creationId xmlns:a16="http://schemas.microsoft.com/office/drawing/2014/main" id="{989777EF-2CC6-EC44-9276-FA11ADAC215C}"/>
              </a:ext>
            </a:extLst>
          </p:cNvPr>
          <p:cNvSpPr txBox="1">
            <a:spLocks/>
          </p:cNvSpPr>
          <p:nvPr/>
        </p:nvSpPr>
        <p:spPr>
          <a:xfrm>
            <a:off x="942490" y="573157"/>
            <a:ext cx="7080633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3. Wind energy to the grid now and future potential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3B2BB5-22AA-F444-AC8E-25955E369177}"/>
              </a:ext>
            </a:extLst>
          </p:cNvPr>
          <p:cNvSpPr/>
          <p:nvPr/>
        </p:nvSpPr>
        <p:spPr>
          <a:xfrm>
            <a:off x="950073" y="2724186"/>
            <a:ext cx="3094463" cy="273205"/>
          </a:xfrm>
          <a:prstGeom prst="rect">
            <a:avLst/>
          </a:prstGeom>
          <a:solidFill>
            <a:srgbClr val="92D050">
              <a:alpha val="3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479841-B97E-6948-8883-56C0DB3A39F9}"/>
              </a:ext>
            </a:extLst>
          </p:cNvPr>
          <p:cNvSpPr/>
          <p:nvPr/>
        </p:nvSpPr>
        <p:spPr>
          <a:xfrm>
            <a:off x="950073" y="1119539"/>
            <a:ext cx="3289275" cy="4087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8D8E0-B729-CD44-99A6-855AFE746F6F}"/>
              </a:ext>
            </a:extLst>
          </p:cNvPr>
          <p:cNvSpPr txBox="1"/>
          <p:nvPr/>
        </p:nvSpPr>
        <p:spPr>
          <a:xfrm>
            <a:off x="1328076" y="1135869"/>
            <a:ext cx="2764421" cy="353943"/>
          </a:xfrm>
          <a:prstGeom prst="rect">
            <a:avLst/>
          </a:prstGeom>
          <a:noFill/>
          <a:ln w="38100" cmpd="sng">
            <a:noFill/>
          </a:ln>
        </p:spPr>
        <p:txBody>
          <a:bodyPr wrap="square" bIns="91440" rtlCol="0" anchor="b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National Grid Live - Past Year (Oct)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2A91A3-9218-1B48-8632-09BFDC0F13EC}"/>
              </a:ext>
            </a:extLst>
          </p:cNvPr>
          <p:cNvSpPr/>
          <p:nvPr/>
        </p:nvSpPr>
        <p:spPr>
          <a:xfrm>
            <a:off x="942490" y="4167539"/>
            <a:ext cx="3296858" cy="408750"/>
          </a:xfrm>
          <a:prstGeom prst="rect">
            <a:avLst/>
          </a:prstGeom>
          <a:solidFill>
            <a:srgbClr val="C4B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2D946-9EF0-494F-A5F7-44E93ED608E4}"/>
              </a:ext>
            </a:extLst>
          </p:cNvPr>
          <p:cNvSpPr txBox="1"/>
          <p:nvPr/>
        </p:nvSpPr>
        <p:spPr>
          <a:xfrm>
            <a:off x="2567953" y="4242660"/>
            <a:ext cx="774571" cy="323165"/>
          </a:xfrm>
          <a:prstGeom prst="rect">
            <a:avLst/>
          </a:prstGeom>
          <a:noFill/>
          <a:ln w="38100" cmpd="sng">
            <a:noFill/>
          </a:ln>
        </p:spPr>
        <p:txBody>
          <a:bodyPr wrap="none" bIns="91440" rtlCol="0" anchor="b" anchorCtr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Darwin Pro" pitchFamily="2" charset="77"/>
              </a:rPr>
              <a:t>29.37GW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D95-861C-A147-B7F8-BD84564AFD1E}"/>
              </a:ext>
            </a:extLst>
          </p:cNvPr>
          <p:cNvSpPr/>
          <p:nvPr/>
        </p:nvSpPr>
        <p:spPr>
          <a:xfrm>
            <a:off x="942490" y="3873910"/>
            <a:ext cx="3296858" cy="293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89AF98-3A36-FB4B-908F-B7D5242DC473}"/>
              </a:ext>
            </a:extLst>
          </p:cNvPr>
          <p:cNvSpPr txBox="1"/>
          <p:nvPr/>
        </p:nvSpPr>
        <p:spPr>
          <a:xfrm>
            <a:off x="1239347" y="3916289"/>
            <a:ext cx="2941878" cy="276999"/>
          </a:xfrm>
          <a:prstGeom prst="rect">
            <a:avLst/>
          </a:prstGeom>
          <a:noFill/>
          <a:ln w="38100" cmpd="sng">
            <a:noFill/>
          </a:ln>
        </p:spPr>
        <p:txBody>
          <a:bodyPr wrap="square" bIns="91440" rtlCol="0" anchor="b" anchorCtr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Darwin Pro" pitchFamily="2" charset="77"/>
              </a:rPr>
              <a:t>+ Interconnectors 	appx 1.8GW             6.6%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7C402A-DA7A-1143-A098-A421577D95A6}"/>
              </a:ext>
            </a:extLst>
          </p:cNvPr>
          <p:cNvSpPr/>
          <p:nvPr/>
        </p:nvSpPr>
        <p:spPr>
          <a:xfrm>
            <a:off x="5048196" y="1119539"/>
            <a:ext cx="3293215" cy="4087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663C0-2A2C-CE47-942A-CCFBCC2303FA}"/>
              </a:ext>
            </a:extLst>
          </p:cNvPr>
          <p:cNvSpPr txBox="1"/>
          <p:nvPr/>
        </p:nvSpPr>
        <p:spPr>
          <a:xfrm>
            <a:off x="5503424" y="1135869"/>
            <a:ext cx="2428937" cy="353943"/>
          </a:xfrm>
          <a:prstGeom prst="rect">
            <a:avLst/>
          </a:prstGeom>
          <a:noFill/>
          <a:ln w="38100" cmpd="sng">
            <a:noFill/>
          </a:ln>
        </p:spPr>
        <p:txBody>
          <a:bodyPr wrap="square" bIns="91440" rtlCol="0" anchor="b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arwin Pro" pitchFamily="2" charset="77"/>
              </a:rPr>
              <a:t>Floating Wind lease awards</a:t>
            </a:r>
          </a:p>
        </p:txBody>
      </p:sp>
    </p:spTree>
    <p:extLst>
      <p:ext uri="{BB962C8B-B14F-4D97-AF65-F5344CB8AC3E}">
        <p14:creationId xmlns:p14="http://schemas.microsoft.com/office/powerpoint/2010/main" val="31447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5">
            <a:extLst>
              <a:ext uri="{FF2B5EF4-FFF2-40B4-BE49-F238E27FC236}">
                <a16:creationId xmlns:a16="http://schemas.microsoft.com/office/drawing/2014/main" id="{34B15AC7-4A36-E443-87CE-B81C777D4552}"/>
              </a:ext>
            </a:extLst>
          </p:cNvPr>
          <p:cNvSpPr txBox="1">
            <a:spLocks/>
          </p:cNvSpPr>
          <p:nvPr/>
        </p:nvSpPr>
        <p:spPr>
          <a:xfrm>
            <a:off x="942491" y="573157"/>
            <a:ext cx="9037186" cy="3738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337145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118" b="0" i="0" kern="1200" baseline="0">
                <a:solidFill>
                  <a:srgbClr val="2C3F4B"/>
                </a:solidFill>
                <a:latin typeface="Darwin Pro Bold"/>
                <a:ea typeface="+mj-ea"/>
                <a:cs typeface="Darwin Pro Bold"/>
              </a:defRPr>
            </a:lvl1pPr>
          </a:lstStyle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4. </a:t>
            </a:r>
            <a:r>
              <a:rPr lang="en-US" sz="1800" dirty="0">
                <a:solidFill>
                  <a:schemeClr val="tx2"/>
                </a:solidFill>
                <a:latin typeface="Darwin Pro Light" pitchFamily="2" charset="77"/>
              </a:rPr>
              <a:t>Defining the issue to be solved</a:t>
            </a:r>
            <a:r>
              <a:rPr lang="en-GB" sz="1800" dirty="0">
                <a:solidFill>
                  <a:schemeClr val="tx2"/>
                </a:solidFill>
                <a:latin typeface="Darwin Pro Light" pitchFamily="2" charset="77"/>
              </a:rPr>
              <a:t> - Market segmentation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0413EAC-95F0-984D-A158-98D427BA1C2C}"/>
              </a:ext>
            </a:extLst>
          </p:cNvPr>
          <p:cNvSpPr txBox="1"/>
          <p:nvPr/>
        </p:nvSpPr>
        <p:spPr>
          <a:xfrm>
            <a:off x="587302" y="2387199"/>
            <a:ext cx="325738" cy="400110"/>
          </a:xfrm>
          <a:prstGeom prst="rect">
            <a:avLst/>
          </a:prstGeom>
          <a:noFill/>
          <a:ln w="38100" cmpd="sng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C4BE3D"/>
                </a:solidFill>
                <a:latin typeface="Darwin Pro" pitchFamily="2" charset="77"/>
              </a:rPr>
              <a:t>1</a:t>
            </a:r>
            <a:endParaRPr lang="en-GB" sz="2000" b="1" dirty="0">
              <a:solidFill>
                <a:srgbClr val="C4BE3D"/>
              </a:solidFill>
              <a:latin typeface="Darwin Pro" pitchFamily="2" charset="77"/>
              <a:ea typeface="Calibri" panose="020F0502020204030204" pitchFamily="34" charset="0"/>
              <a:cs typeface="Darwin Pro Regular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5ACE8A4-D8CB-384A-8172-19E76876DE27}"/>
              </a:ext>
            </a:extLst>
          </p:cNvPr>
          <p:cNvSpPr txBox="1"/>
          <p:nvPr/>
        </p:nvSpPr>
        <p:spPr>
          <a:xfrm>
            <a:off x="587302" y="3822709"/>
            <a:ext cx="325738" cy="400110"/>
          </a:xfrm>
          <a:prstGeom prst="rect">
            <a:avLst/>
          </a:prstGeom>
          <a:noFill/>
          <a:ln w="38100" cmpd="sng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C4BE3D"/>
                </a:solidFill>
                <a:latin typeface="Darwin Pro" pitchFamily="2" charset="77"/>
              </a:rPr>
              <a:t>2</a:t>
            </a:r>
            <a:endParaRPr lang="en-GB" sz="2000" b="1" dirty="0">
              <a:solidFill>
                <a:srgbClr val="C4BE3D"/>
              </a:solidFill>
              <a:latin typeface="Darwin Pro" pitchFamily="2" charset="77"/>
              <a:ea typeface="Calibri" panose="020F0502020204030204" pitchFamily="34" charset="0"/>
              <a:cs typeface="Darwin Pro Regular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40E1F4-B529-4B42-8BC8-710C3E1EA5DC}"/>
              </a:ext>
            </a:extLst>
          </p:cNvPr>
          <p:cNvSpPr txBox="1"/>
          <p:nvPr/>
        </p:nvSpPr>
        <p:spPr>
          <a:xfrm>
            <a:off x="587302" y="4245495"/>
            <a:ext cx="325738" cy="400110"/>
          </a:xfrm>
          <a:prstGeom prst="rect">
            <a:avLst/>
          </a:prstGeom>
          <a:noFill/>
          <a:ln w="38100" cmpd="sng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C4BE3D"/>
                </a:solidFill>
                <a:latin typeface="Darwin Pro" pitchFamily="2" charset="77"/>
              </a:rPr>
              <a:t>3</a:t>
            </a:r>
            <a:endParaRPr lang="en-GB" sz="2000" b="1" dirty="0">
              <a:solidFill>
                <a:srgbClr val="C4BE3D"/>
              </a:solidFill>
              <a:latin typeface="Darwin Pro" pitchFamily="2" charset="77"/>
              <a:ea typeface="Calibri" panose="020F0502020204030204" pitchFamily="34" charset="0"/>
              <a:cs typeface="Darwin Pr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40244-5367-C342-85EE-E60E6149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83" y="947004"/>
            <a:ext cx="68834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89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H_FLYSHEET_STY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SCI-Piper CorpFin Template 2019">
  <a:themeElements>
    <a:clrScheme name="Cerulean Feb 2022 Palette">
      <a:dk1>
        <a:srgbClr val="000000"/>
      </a:dk1>
      <a:lt1>
        <a:srgbClr val="FFFFFF"/>
      </a:lt1>
      <a:dk2>
        <a:srgbClr val="4A4F55"/>
      </a:dk2>
      <a:lt2>
        <a:srgbClr val="DADCDE"/>
      </a:lt2>
      <a:accent1>
        <a:srgbClr val="3F97B5"/>
      </a:accent1>
      <a:accent2>
        <a:srgbClr val="D1AF22"/>
      </a:accent2>
      <a:accent3>
        <a:srgbClr val="E65400"/>
      </a:accent3>
      <a:accent4>
        <a:srgbClr val="77467B"/>
      </a:accent4>
      <a:accent5>
        <a:srgbClr val="62A87C"/>
      </a:accent5>
      <a:accent6>
        <a:srgbClr val="D92968"/>
      </a:accent6>
      <a:hlink>
        <a:srgbClr val="3F97B5"/>
      </a:hlink>
      <a:folHlink>
        <a:srgbClr val="4A4F55"/>
      </a:folHlink>
    </a:clrScheme>
    <a:fontScheme name="Custom 2">
      <a:majorFont>
        <a:latin typeface="HelveticaNeueLT Std"/>
        <a:ea typeface=""/>
        <a:cs typeface=""/>
      </a:majorFont>
      <a:minorFont>
        <a:latin typeface="HelveticaNeue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38100" cmpd="sng">
          <a:noFill/>
        </a:ln>
      </a:spPr>
      <a:bodyPr wrap="square" bIns="91440" rtlCol="0" anchor="b" anchorCtr="0">
        <a:spAutoFit/>
      </a:bodyPr>
      <a:lstStyle>
        <a:defPPr>
          <a:defRPr sz="1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I-Piper CorpFin Template 2019" id="{8FD21330-0271-42B5-80A3-16E47B771302}" vid="{E8F09DDE-7CF4-4451-A7A0-8DDAAD62AF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0E33E7ED319D42BF9BADF6D4A12E6A" ma:contentTypeVersion="12" ma:contentTypeDescription="Create a new document." ma:contentTypeScope="" ma:versionID="228738930a0b767a7cffe72cfd174dce">
  <xsd:schema xmlns:xsd="http://www.w3.org/2001/XMLSchema" xmlns:xs="http://www.w3.org/2001/XMLSchema" xmlns:p="http://schemas.microsoft.com/office/2006/metadata/properties" xmlns:ns2="7c782d8b-7e80-42de-b392-3d3ae203248b" xmlns:ns3="a4a0a985-02c0-49cd-8cde-cdbb39a5c286" targetNamespace="http://schemas.microsoft.com/office/2006/metadata/properties" ma:root="true" ma:fieldsID="d13ee3a9b4a439f44b79fca4177a3eab" ns2:_="" ns3:_="">
    <xsd:import namespace="7c782d8b-7e80-42de-b392-3d3ae203248b"/>
    <xsd:import namespace="a4a0a985-02c0-49cd-8cde-cdbb39a5c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82d8b-7e80-42de-b392-3d3ae2032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0a985-02c0-49cd-8cde-cdbb39a5c28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C5A5FA-C868-44E3-A8CF-3984610F2EEE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CE7075-8E7B-4BC3-9A53-A1C6219EC3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782d8b-7e80-42de-b392-3d3ae203248b"/>
    <ds:schemaRef ds:uri="a4a0a985-02c0-49cd-8cde-cdbb39a5c2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9C85DD-F645-434C-AC9B-87FDD7FD32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75737</TotalTime>
  <Words>585</Words>
  <Application>Microsoft Macintosh PowerPoint</Application>
  <PresentationFormat>On-screen Show (16:9)</PresentationFormat>
  <Paragraphs>120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Darwin Pro</vt:lpstr>
      <vt:lpstr>Darwin Pro Bold</vt:lpstr>
      <vt:lpstr>Darwin Pro Light</vt:lpstr>
      <vt:lpstr>Darwin Pro Regular</vt:lpstr>
      <vt:lpstr>Helvetica Neue</vt:lpstr>
      <vt:lpstr>Helvetica Neue Light</vt:lpstr>
      <vt:lpstr>HelveticaNeueLT Std</vt:lpstr>
      <vt:lpstr>HelveticaNeueLT Std Bold</vt:lpstr>
      <vt:lpstr>Wingdings</vt:lpstr>
      <vt:lpstr>SCI-Piper CorpFin Template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Piper Jaffray &amp; Co.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Mouton, Bethany</dc:creator>
  <cp:lastModifiedBy>David Nason</cp:lastModifiedBy>
  <cp:revision>3783</cp:revision>
  <cp:lastPrinted>2023-05-10T11:16:18Z</cp:lastPrinted>
  <dcterms:created xsi:type="dcterms:W3CDTF">2020-01-02T14:57:39Z</dcterms:created>
  <dcterms:modified xsi:type="dcterms:W3CDTF">2023-11-03T16:59:43Z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0x010100620E33E7ED319D42BF9BADF6D4A12E6A</vt:lpwstr>
  </property>
</Properties>
</file>